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bleStyles.xml" ContentType="application/vnd.openxmlformats-officedocument.presentationml.tableStyles+xml"/>
  <Override PartName="/ppt/slideMasters/slideMaster8.xml" ContentType="application/vnd.openxmlformats-officedocument.presentationml.slideMaster+xml"/>
  <Override PartName="/ppt/diagrams/colors8.xml" ContentType="application/vnd.openxmlformats-officedocument.drawingml.diagramColors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Default Extension="wdp" ContentType="image/vnd.ms-photo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slideLayouts/slideLayout99.xml" ContentType="application/vnd.openxmlformats-officedocument.presentationml.slide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diagrams/data9.xml" ContentType="application/vnd.openxmlformats-officedocument.drawingml.diagramData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</p:sldMasterIdLst>
  <p:notesMasterIdLst>
    <p:notesMasterId r:id="rId43"/>
  </p:notesMasterIdLst>
  <p:handoutMasterIdLst>
    <p:handoutMasterId r:id="rId44"/>
  </p:handoutMasterIdLst>
  <p:sldIdLst>
    <p:sldId id="256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302" r:id="rId19"/>
    <p:sldId id="299" r:id="rId20"/>
    <p:sldId id="300" r:id="rId21"/>
    <p:sldId id="288" r:id="rId22"/>
    <p:sldId id="303" r:id="rId23"/>
    <p:sldId id="257" r:id="rId24"/>
    <p:sldId id="286" r:id="rId25"/>
    <p:sldId id="259" r:id="rId26"/>
    <p:sldId id="260" r:id="rId27"/>
    <p:sldId id="261" r:id="rId28"/>
    <p:sldId id="262" r:id="rId29"/>
    <p:sldId id="280" r:id="rId30"/>
    <p:sldId id="281" r:id="rId31"/>
    <p:sldId id="282" r:id="rId32"/>
    <p:sldId id="284" r:id="rId33"/>
    <p:sldId id="285" r:id="rId34"/>
    <p:sldId id="275" r:id="rId35"/>
    <p:sldId id="276" r:id="rId36"/>
    <p:sldId id="277" r:id="rId37"/>
    <p:sldId id="289" r:id="rId38"/>
    <p:sldId id="278" r:id="rId39"/>
    <p:sldId id="304" r:id="rId40"/>
    <p:sldId id="290" r:id="rId41"/>
    <p:sldId id="279" r:id="rId42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22" y="-1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marker>
            <c:spPr>
              <a:solidFill>
                <a:schemeClr val="tx2"/>
              </a:solidFill>
            </c:spPr>
          </c:marker>
          <c:dPt>
            <c:idx val="3"/>
            <c:spPr>
              <a:ln>
                <a:solidFill>
                  <a:schemeClr val="tx2"/>
                </a:solidFill>
              </a:ln>
            </c:spPr>
          </c:dPt>
          <c:cat>
            <c:strRef>
              <c:f>Лист1!$A$2:$A$16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66.3</c:v>
                </c:pt>
                <c:pt idx="1">
                  <c:v>54.5</c:v>
                </c:pt>
                <c:pt idx="2">
                  <c:v>85.84</c:v>
                </c:pt>
                <c:pt idx="3">
                  <c:v>98.25</c:v>
                </c:pt>
                <c:pt idx="4">
                  <c:v>85.69</c:v>
                </c:pt>
                <c:pt idx="5">
                  <c:v>105.51</c:v>
                </c:pt>
                <c:pt idx="6">
                  <c:v>109.05</c:v>
                </c:pt>
                <c:pt idx="7">
                  <c:v>151.36000000000001</c:v>
                </c:pt>
                <c:pt idx="8">
                  <c:v>216</c:v>
                </c:pt>
                <c:pt idx="9">
                  <c:v>233.66</c:v>
                </c:pt>
                <c:pt idx="10">
                  <c:v>353.69</c:v>
                </c:pt>
                <c:pt idx="11">
                  <c:v>249.26999999999998</c:v>
                </c:pt>
                <c:pt idx="12">
                  <c:v>268.47999999999968</c:v>
                </c:pt>
                <c:pt idx="13">
                  <c:v>338.88</c:v>
                </c:pt>
                <c:pt idx="14">
                  <c:v>348.33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diamond"/>
            <c:size val="7"/>
            <c:spPr>
              <a:solidFill>
                <a:srgbClr val="FF0000"/>
              </a:solidFill>
            </c:spPr>
          </c:marker>
          <c:cat>
            <c:strRef>
              <c:f>Лист1!$A$2:$A$16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Лист1!$C$2:$C$16</c:f>
              <c:numCache>
                <c:formatCode>General</c:formatCode>
                <c:ptCount val="15"/>
                <c:pt idx="0">
                  <c:v>90</c:v>
                </c:pt>
                <c:pt idx="1">
                  <c:v>108.3</c:v>
                </c:pt>
                <c:pt idx="2">
                  <c:v>171.92000000000004</c:v>
                </c:pt>
                <c:pt idx="3">
                  <c:v>145.16999999999999</c:v>
                </c:pt>
                <c:pt idx="4">
                  <c:v>148.60999999999999</c:v>
                </c:pt>
                <c:pt idx="5">
                  <c:v>180.83</c:v>
                </c:pt>
                <c:pt idx="6">
                  <c:v>233.68</c:v>
                </c:pt>
                <c:pt idx="7">
                  <c:v>347.52</c:v>
                </c:pt>
                <c:pt idx="8">
                  <c:v>430.06</c:v>
                </c:pt>
                <c:pt idx="9">
                  <c:v>464.87</c:v>
                </c:pt>
                <c:pt idx="10">
                  <c:v>674.62</c:v>
                </c:pt>
                <c:pt idx="11">
                  <c:v>387.68</c:v>
                </c:pt>
                <c:pt idx="12">
                  <c:v>527.29999999999995</c:v>
                </c:pt>
                <c:pt idx="13">
                  <c:v>729.04</c:v>
                </c:pt>
                <c:pt idx="14">
                  <c:v>762.7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Лист1!$A$2:$A$16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Лист1!$D$2:$D$16</c:f>
              <c:numCache>
                <c:formatCode>General</c:formatCode>
                <c:ptCount val="15"/>
              </c:numCache>
            </c:numRef>
          </c:val>
        </c:ser>
        <c:marker val="1"/>
        <c:axId val="93305856"/>
        <c:axId val="93349760"/>
      </c:lineChart>
      <c:catAx>
        <c:axId val="93305856"/>
        <c:scaling>
          <c:orientation val="minMax"/>
        </c:scaling>
        <c:delete val="1"/>
        <c:axPos val="b"/>
        <c:tickLblPos val="none"/>
        <c:crossAx val="93349760"/>
        <c:crosses val="autoZero"/>
        <c:auto val="1"/>
        <c:lblAlgn val="ctr"/>
        <c:lblOffset val="100"/>
      </c:catAx>
      <c:valAx>
        <c:axId val="93349760"/>
        <c:scaling>
          <c:orientation val="minMax"/>
          <c:max val="8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9330585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pPr>
              <a:solidFill>
                <a:schemeClr val="tx2"/>
              </a:solidFill>
            </c:spPr>
          </c:marker>
          <c:cat>
            <c:strRef>
              <c:f>Лист1!$A$2:$A$15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1</c:v>
                </c:pt>
                <c:pt idx="1">
                  <c:v>1.2</c:v>
                </c:pt>
                <c:pt idx="2">
                  <c:v>1.3</c:v>
                </c:pt>
                <c:pt idx="3">
                  <c:v>1.75</c:v>
                </c:pt>
                <c:pt idx="4">
                  <c:v>2.6</c:v>
                </c:pt>
                <c:pt idx="5">
                  <c:v>3.15</c:v>
                </c:pt>
                <c:pt idx="6">
                  <c:v>4.0999999999999996</c:v>
                </c:pt>
                <c:pt idx="7">
                  <c:v>5.2</c:v>
                </c:pt>
                <c:pt idx="8">
                  <c:v>6.35</c:v>
                </c:pt>
                <c:pt idx="9">
                  <c:v>4.8</c:v>
                </c:pt>
                <c:pt idx="10">
                  <c:v>5.7</c:v>
                </c:pt>
                <c:pt idx="11">
                  <c:v>7</c:v>
                </c:pt>
                <c:pt idx="12">
                  <c:v>8.1</c:v>
                </c:pt>
                <c:pt idx="13">
                  <c:v>8.8000000000000007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diamond"/>
            <c:size val="7"/>
            <c:spPr>
              <a:solidFill>
                <a:srgbClr val="FF0000"/>
              </a:solidFill>
            </c:spPr>
          </c:marker>
          <c:cat>
            <c:strRef>
              <c:f>Лист1!$A$2:$A$15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Лист1!$C$2:$C$15</c:f>
              <c:numCache>
                <c:formatCode>General</c:formatCode>
                <c:ptCount val="14"/>
                <c:pt idx="0">
                  <c:v>1</c:v>
                </c:pt>
                <c:pt idx="1">
                  <c:v>1.4</c:v>
                </c:pt>
                <c:pt idx="2">
                  <c:v>1.76</c:v>
                </c:pt>
                <c:pt idx="3">
                  <c:v>2.27</c:v>
                </c:pt>
                <c:pt idx="4">
                  <c:v>2.96</c:v>
                </c:pt>
                <c:pt idx="5">
                  <c:v>3.8299999999999987</c:v>
                </c:pt>
                <c:pt idx="6">
                  <c:v>4.95</c:v>
                </c:pt>
                <c:pt idx="7">
                  <c:v>6.73</c:v>
                </c:pt>
                <c:pt idx="8">
                  <c:v>8.82</c:v>
                </c:pt>
                <c:pt idx="9">
                  <c:v>7.45</c:v>
                </c:pt>
                <c:pt idx="10">
                  <c:v>8.73</c:v>
                </c:pt>
                <c:pt idx="11">
                  <c:v>9.74</c:v>
                </c:pt>
                <c:pt idx="12">
                  <c:v>11.4</c:v>
                </c:pt>
                <c:pt idx="13">
                  <c:v>12.65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diamond"/>
            <c:size val="7"/>
            <c:spPr>
              <a:solidFill>
                <a:srgbClr val="00B050"/>
              </a:solidFill>
            </c:spPr>
          </c:marker>
          <c:cat>
            <c:strRef>
              <c:f>Лист1!$A$2:$A$15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Лист1!$D$2:$D$15</c:f>
              <c:numCache>
                <c:formatCode>General</c:formatCode>
                <c:ptCount val="14"/>
                <c:pt idx="2">
                  <c:v>1</c:v>
                </c:pt>
                <c:pt idx="3">
                  <c:v>1.07</c:v>
                </c:pt>
                <c:pt idx="4">
                  <c:v>1.1299999999999986</c:v>
                </c:pt>
                <c:pt idx="5">
                  <c:v>1.1800000000000013</c:v>
                </c:pt>
                <c:pt idx="6">
                  <c:v>1.24</c:v>
                </c:pt>
                <c:pt idx="7">
                  <c:v>1.33</c:v>
                </c:pt>
                <c:pt idx="8">
                  <c:v>1.37</c:v>
                </c:pt>
                <c:pt idx="9">
                  <c:v>1.1900000000000013</c:v>
                </c:pt>
                <c:pt idx="10">
                  <c:v>1.3</c:v>
                </c:pt>
                <c:pt idx="11">
                  <c:v>1.36</c:v>
                </c:pt>
                <c:pt idx="12">
                  <c:v>1.4</c:v>
                </c:pt>
                <c:pt idx="13">
                  <c:v>1.4</c:v>
                </c:pt>
              </c:numCache>
            </c:numRef>
          </c:val>
        </c:ser>
        <c:marker val="1"/>
        <c:axId val="98588928"/>
        <c:axId val="98603392"/>
      </c:lineChart>
      <c:catAx>
        <c:axId val="98588928"/>
        <c:scaling>
          <c:orientation val="minMax"/>
        </c:scaling>
        <c:delete val="1"/>
        <c:axPos val="b"/>
        <c:tickLblPos val="none"/>
        <c:crossAx val="98603392"/>
        <c:crosses val="autoZero"/>
        <c:auto val="1"/>
        <c:lblAlgn val="ctr"/>
        <c:lblOffset val="100"/>
      </c:catAx>
      <c:valAx>
        <c:axId val="98603392"/>
        <c:scaling>
          <c:orientation val="minMax"/>
          <c:max val="25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98588928"/>
        <c:crosses val="autoZero"/>
        <c:crossBetween val="between"/>
        <c:majorUnit val="1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870A5E-3BE9-49EE-8714-BF899FC55360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D5783C-BDC4-413E-A2CA-F52DD2B7F9A6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4800" dirty="0" smtClean="0">
              <a:solidFill>
                <a:schemeClr val="tx1"/>
              </a:solidFill>
            </a:rPr>
            <a:t>Постановка проблем</a:t>
          </a:r>
          <a:endParaRPr lang="ru-RU" sz="4800" dirty="0">
            <a:solidFill>
              <a:schemeClr val="tx1"/>
            </a:solidFill>
          </a:endParaRPr>
        </a:p>
      </dgm:t>
    </dgm:pt>
    <dgm:pt modelId="{C0C5ABF2-196E-49DB-AB0C-E44EF5BB99C0}" type="parTrans" cxnId="{B0EDDE2C-8CBA-4A89-BB82-775D9588C948}">
      <dgm:prSet/>
      <dgm:spPr/>
      <dgm:t>
        <a:bodyPr/>
        <a:lstStyle/>
        <a:p>
          <a:endParaRPr lang="ru-RU"/>
        </a:p>
      </dgm:t>
    </dgm:pt>
    <dgm:pt modelId="{52A287A7-08A9-40C3-9273-B0DF6AB08ED6}" type="sibTrans" cxnId="{B0EDDE2C-8CBA-4A89-BB82-775D9588C948}">
      <dgm:prSet/>
      <dgm:spPr/>
      <dgm:t>
        <a:bodyPr/>
        <a:lstStyle/>
        <a:p>
          <a:endParaRPr lang="ru-RU"/>
        </a:p>
      </dgm:t>
    </dgm:pt>
    <dgm:pt modelId="{D4CF1088-BBD5-4C23-A167-E1EDDE3A5F14}">
      <dgm:prSet phldrT="[Текст]"/>
      <dgm:spPr/>
      <dgm:t>
        <a:bodyPr/>
        <a:lstStyle/>
        <a:p>
          <a:r>
            <a:rPr lang="ru-RU" dirty="0" smtClean="0"/>
            <a:t>Необходим поиск новой экономической доктрины России</a:t>
          </a:r>
          <a:endParaRPr lang="ru-RU" dirty="0"/>
        </a:p>
      </dgm:t>
    </dgm:pt>
    <dgm:pt modelId="{A102A43B-EC7D-4526-B414-7917E0F0651B}" type="parTrans" cxnId="{AAA46764-1998-4EA3-AC86-795D0292A662}">
      <dgm:prSet/>
      <dgm:spPr/>
      <dgm:t>
        <a:bodyPr/>
        <a:lstStyle/>
        <a:p>
          <a:endParaRPr lang="ru-RU"/>
        </a:p>
      </dgm:t>
    </dgm:pt>
    <dgm:pt modelId="{2D516E4B-2E15-4859-8E31-419D2ACE8C11}" type="sibTrans" cxnId="{AAA46764-1998-4EA3-AC86-795D0292A662}">
      <dgm:prSet/>
      <dgm:spPr/>
      <dgm:t>
        <a:bodyPr/>
        <a:lstStyle/>
        <a:p>
          <a:endParaRPr lang="ru-RU"/>
        </a:p>
      </dgm:t>
    </dgm:pt>
    <dgm:pt modelId="{8F10E24C-C4D6-4924-9C42-596F28F50294}">
      <dgm:prSet phldrT="[Текст]" custT="1"/>
      <dgm:spPr/>
      <dgm:t>
        <a:bodyPr/>
        <a:lstStyle/>
        <a:p>
          <a:r>
            <a:rPr lang="ru-RU" sz="2000" dirty="0" smtClean="0"/>
            <a:t>Современная рецессия – следствие глубокой </a:t>
          </a:r>
          <a:r>
            <a:rPr lang="ru-RU" sz="2000" dirty="0" err="1" smtClean="0"/>
            <a:t>деиндустриализации</a:t>
          </a:r>
          <a:r>
            <a:rPr lang="ru-RU" sz="2000" dirty="0" smtClean="0"/>
            <a:t> экономики</a:t>
          </a:r>
          <a:endParaRPr lang="ru-RU" sz="2000" dirty="0"/>
        </a:p>
      </dgm:t>
    </dgm:pt>
    <dgm:pt modelId="{50735053-26C5-4285-9B84-3BD242E27D9F}" type="parTrans" cxnId="{E569F5D9-5204-44FB-A3CD-32A12249C915}">
      <dgm:prSet/>
      <dgm:spPr/>
      <dgm:t>
        <a:bodyPr/>
        <a:lstStyle/>
        <a:p>
          <a:endParaRPr lang="ru-RU"/>
        </a:p>
      </dgm:t>
    </dgm:pt>
    <dgm:pt modelId="{49F9FE6C-00F6-4BDE-9404-236EEFDE0D18}" type="sibTrans" cxnId="{E569F5D9-5204-44FB-A3CD-32A12249C915}">
      <dgm:prSet/>
      <dgm:spPr/>
      <dgm:t>
        <a:bodyPr/>
        <a:lstStyle/>
        <a:p>
          <a:endParaRPr lang="ru-RU"/>
        </a:p>
      </dgm:t>
    </dgm:pt>
    <dgm:pt modelId="{FEEC42EF-B705-4498-89AA-85A3733F4E4C}">
      <dgm:prSet phldrT="[Текст]"/>
      <dgm:spPr/>
      <dgm:t>
        <a:bodyPr/>
        <a:lstStyle/>
        <a:p>
          <a:r>
            <a:rPr lang="ru-RU" dirty="0" smtClean="0"/>
            <a:t>Необходим переход к новой модели экономического роста и развития общества</a:t>
          </a:r>
          <a:endParaRPr lang="ru-RU" dirty="0"/>
        </a:p>
      </dgm:t>
    </dgm:pt>
    <dgm:pt modelId="{F5A9836B-F1DF-4135-9815-CF6AEE0C389D}" type="parTrans" cxnId="{29CAE640-F6E4-48DB-9A67-2138821F6005}">
      <dgm:prSet/>
      <dgm:spPr/>
      <dgm:t>
        <a:bodyPr/>
        <a:lstStyle/>
        <a:p>
          <a:endParaRPr lang="ru-RU"/>
        </a:p>
      </dgm:t>
    </dgm:pt>
    <dgm:pt modelId="{FEFCDCEC-C06C-4687-8886-55C67D56F07B}" type="sibTrans" cxnId="{29CAE640-F6E4-48DB-9A67-2138821F6005}">
      <dgm:prSet/>
      <dgm:spPr/>
      <dgm:t>
        <a:bodyPr/>
        <a:lstStyle/>
        <a:p>
          <a:endParaRPr lang="ru-RU"/>
        </a:p>
      </dgm:t>
    </dgm:pt>
    <dgm:pt modelId="{083B41C4-391D-4CA1-9854-5C0A59E14F48}">
      <dgm:prSet phldrT="[Текст]"/>
      <dgm:spPr/>
      <dgm:t>
        <a:bodyPr/>
        <a:lstStyle/>
        <a:p>
          <a:r>
            <a:rPr lang="ru-RU" dirty="0" smtClean="0"/>
            <a:t>Этот переход должен основываться на реиндустриализации  </a:t>
          </a:r>
          <a:endParaRPr lang="ru-RU" dirty="0"/>
        </a:p>
      </dgm:t>
    </dgm:pt>
    <dgm:pt modelId="{5532D6AA-5E3A-4AC0-915F-F239F9706E4B}" type="parTrans" cxnId="{4E26EDC1-A7A7-4C6F-813F-F29581BC9F3D}">
      <dgm:prSet/>
      <dgm:spPr/>
      <dgm:t>
        <a:bodyPr/>
        <a:lstStyle/>
        <a:p>
          <a:endParaRPr lang="ru-RU"/>
        </a:p>
      </dgm:t>
    </dgm:pt>
    <dgm:pt modelId="{DDB69FB8-57A7-440C-B187-176EB426BA1E}" type="sibTrans" cxnId="{4E26EDC1-A7A7-4C6F-813F-F29581BC9F3D}">
      <dgm:prSet/>
      <dgm:spPr/>
      <dgm:t>
        <a:bodyPr/>
        <a:lstStyle/>
        <a:p>
          <a:endParaRPr lang="ru-RU"/>
        </a:p>
      </dgm:t>
    </dgm:pt>
    <dgm:pt modelId="{D4BC0593-59B8-42BB-8290-297BC4E9CDCB}" type="pres">
      <dgm:prSet presAssocID="{A4870A5E-3BE9-49EE-8714-BF899FC553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01CE953-2BA4-48B0-A750-11682447CE2F}" type="pres">
      <dgm:prSet presAssocID="{88D5783C-BDC4-413E-A2CA-F52DD2B7F9A6}" presName="root" presStyleCnt="0"/>
      <dgm:spPr/>
    </dgm:pt>
    <dgm:pt modelId="{D61A0248-92BF-4255-B225-6921A3E31D5C}" type="pres">
      <dgm:prSet presAssocID="{88D5783C-BDC4-413E-A2CA-F52DD2B7F9A6}" presName="rootComposite" presStyleCnt="0"/>
      <dgm:spPr/>
    </dgm:pt>
    <dgm:pt modelId="{ED0CA736-6E97-4C31-A97B-FE8FF7BB65FB}" type="pres">
      <dgm:prSet presAssocID="{88D5783C-BDC4-413E-A2CA-F52DD2B7F9A6}" presName="rootText" presStyleLbl="node1" presStyleIdx="0" presStyleCnt="1" custScaleX="293005"/>
      <dgm:spPr/>
      <dgm:t>
        <a:bodyPr/>
        <a:lstStyle/>
        <a:p>
          <a:endParaRPr lang="ru-RU"/>
        </a:p>
      </dgm:t>
    </dgm:pt>
    <dgm:pt modelId="{2983EEF4-C1D9-4303-AD86-0CFC242B9E1D}" type="pres">
      <dgm:prSet presAssocID="{88D5783C-BDC4-413E-A2CA-F52DD2B7F9A6}" presName="rootConnector" presStyleLbl="node1" presStyleIdx="0" presStyleCnt="1"/>
      <dgm:spPr/>
      <dgm:t>
        <a:bodyPr/>
        <a:lstStyle/>
        <a:p>
          <a:endParaRPr lang="ru-RU"/>
        </a:p>
      </dgm:t>
    </dgm:pt>
    <dgm:pt modelId="{6B7F95F8-F240-4153-AD8A-4853263AFAD5}" type="pres">
      <dgm:prSet presAssocID="{88D5783C-BDC4-413E-A2CA-F52DD2B7F9A6}" presName="childShape" presStyleCnt="0"/>
      <dgm:spPr/>
    </dgm:pt>
    <dgm:pt modelId="{ED8A369C-CC5D-4C1C-850E-6784A347217D}" type="pres">
      <dgm:prSet presAssocID="{A102A43B-EC7D-4526-B414-7917E0F0651B}" presName="Name13" presStyleLbl="parChTrans1D2" presStyleIdx="0" presStyleCnt="4"/>
      <dgm:spPr/>
      <dgm:t>
        <a:bodyPr/>
        <a:lstStyle/>
        <a:p>
          <a:endParaRPr lang="ru-RU"/>
        </a:p>
      </dgm:t>
    </dgm:pt>
    <dgm:pt modelId="{84BF0BC5-43FF-4FC3-9F90-72805D65E44D}" type="pres">
      <dgm:prSet presAssocID="{D4CF1088-BBD5-4C23-A167-E1EDDE3A5F14}" presName="childText" presStyleLbl="bgAcc1" presStyleIdx="0" presStyleCnt="4" custScaleX="3252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00C450-9315-4134-9036-DA3A6FF34D9C}" type="pres">
      <dgm:prSet presAssocID="{50735053-26C5-4285-9B84-3BD242E27D9F}" presName="Name13" presStyleLbl="parChTrans1D2" presStyleIdx="1" presStyleCnt="4"/>
      <dgm:spPr/>
      <dgm:t>
        <a:bodyPr/>
        <a:lstStyle/>
        <a:p>
          <a:endParaRPr lang="ru-RU"/>
        </a:p>
      </dgm:t>
    </dgm:pt>
    <dgm:pt modelId="{5A1CF5A7-B30D-4B80-939A-51A74484C3D6}" type="pres">
      <dgm:prSet presAssocID="{8F10E24C-C4D6-4924-9C42-596F28F50294}" presName="childText" presStyleLbl="bgAcc1" presStyleIdx="1" presStyleCnt="4" custScaleX="3268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41A55D-7937-4BA6-9CD6-9EF2DC678C59}" type="pres">
      <dgm:prSet presAssocID="{F5A9836B-F1DF-4135-9815-CF6AEE0C389D}" presName="Name13" presStyleLbl="parChTrans1D2" presStyleIdx="2" presStyleCnt="4"/>
      <dgm:spPr/>
      <dgm:t>
        <a:bodyPr/>
        <a:lstStyle/>
        <a:p>
          <a:endParaRPr lang="ru-RU"/>
        </a:p>
      </dgm:t>
    </dgm:pt>
    <dgm:pt modelId="{79416F37-1A47-48D9-82AF-1352BD885E2A}" type="pres">
      <dgm:prSet presAssocID="{FEEC42EF-B705-4498-89AA-85A3733F4E4C}" presName="childText" presStyleLbl="bgAcc1" presStyleIdx="2" presStyleCnt="4" custScaleX="3287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217595-642B-4432-BED2-7E1A0A2757A7}" type="pres">
      <dgm:prSet presAssocID="{5532D6AA-5E3A-4AC0-915F-F239F9706E4B}" presName="Name13" presStyleLbl="parChTrans1D2" presStyleIdx="3" presStyleCnt="4"/>
      <dgm:spPr/>
      <dgm:t>
        <a:bodyPr/>
        <a:lstStyle/>
        <a:p>
          <a:endParaRPr lang="ru-RU"/>
        </a:p>
      </dgm:t>
    </dgm:pt>
    <dgm:pt modelId="{2D7F3B58-2E15-43EB-A192-60740DEF1B0F}" type="pres">
      <dgm:prSet presAssocID="{083B41C4-391D-4CA1-9854-5C0A59E14F48}" presName="childText" presStyleLbl="bgAcc1" presStyleIdx="3" presStyleCnt="4" custScaleX="3287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B7AE61-C11F-4731-AC64-7F91B0A05043}" type="presOf" srcId="{50735053-26C5-4285-9B84-3BD242E27D9F}" destId="{B200C450-9315-4134-9036-DA3A6FF34D9C}" srcOrd="0" destOrd="0" presId="urn:microsoft.com/office/officeart/2005/8/layout/hierarchy3"/>
    <dgm:cxn modelId="{A7E5E554-4493-4BB1-B285-EF809456C05B}" type="presOf" srcId="{A102A43B-EC7D-4526-B414-7917E0F0651B}" destId="{ED8A369C-CC5D-4C1C-850E-6784A347217D}" srcOrd="0" destOrd="0" presId="urn:microsoft.com/office/officeart/2005/8/layout/hierarchy3"/>
    <dgm:cxn modelId="{0DA5F0FE-86EB-4CD9-9130-62DFC205D23C}" type="presOf" srcId="{FEEC42EF-B705-4498-89AA-85A3733F4E4C}" destId="{79416F37-1A47-48D9-82AF-1352BD885E2A}" srcOrd="0" destOrd="0" presId="urn:microsoft.com/office/officeart/2005/8/layout/hierarchy3"/>
    <dgm:cxn modelId="{B0EDDE2C-8CBA-4A89-BB82-775D9588C948}" srcId="{A4870A5E-3BE9-49EE-8714-BF899FC55360}" destId="{88D5783C-BDC4-413E-A2CA-F52DD2B7F9A6}" srcOrd="0" destOrd="0" parTransId="{C0C5ABF2-196E-49DB-AB0C-E44EF5BB99C0}" sibTransId="{52A287A7-08A9-40C3-9273-B0DF6AB08ED6}"/>
    <dgm:cxn modelId="{E569F5D9-5204-44FB-A3CD-32A12249C915}" srcId="{88D5783C-BDC4-413E-A2CA-F52DD2B7F9A6}" destId="{8F10E24C-C4D6-4924-9C42-596F28F50294}" srcOrd="1" destOrd="0" parTransId="{50735053-26C5-4285-9B84-3BD242E27D9F}" sibTransId="{49F9FE6C-00F6-4BDE-9404-236EEFDE0D18}"/>
    <dgm:cxn modelId="{5E9A2F25-2358-4688-B030-92B3CEB74301}" type="presOf" srcId="{F5A9836B-F1DF-4135-9815-CF6AEE0C389D}" destId="{6941A55D-7937-4BA6-9CD6-9EF2DC678C59}" srcOrd="0" destOrd="0" presId="urn:microsoft.com/office/officeart/2005/8/layout/hierarchy3"/>
    <dgm:cxn modelId="{CE29B6E1-5B14-4F31-9C1E-259EF3384D44}" type="presOf" srcId="{083B41C4-391D-4CA1-9854-5C0A59E14F48}" destId="{2D7F3B58-2E15-43EB-A192-60740DEF1B0F}" srcOrd="0" destOrd="0" presId="urn:microsoft.com/office/officeart/2005/8/layout/hierarchy3"/>
    <dgm:cxn modelId="{86E8285F-FAC3-4AF7-9114-0AB98E91BDFB}" type="presOf" srcId="{8F10E24C-C4D6-4924-9C42-596F28F50294}" destId="{5A1CF5A7-B30D-4B80-939A-51A74484C3D6}" srcOrd="0" destOrd="0" presId="urn:microsoft.com/office/officeart/2005/8/layout/hierarchy3"/>
    <dgm:cxn modelId="{AAA46764-1998-4EA3-AC86-795D0292A662}" srcId="{88D5783C-BDC4-413E-A2CA-F52DD2B7F9A6}" destId="{D4CF1088-BBD5-4C23-A167-E1EDDE3A5F14}" srcOrd="0" destOrd="0" parTransId="{A102A43B-EC7D-4526-B414-7917E0F0651B}" sibTransId="{2D516E4B-2E15-4859-8E31-419D2ACE8C11}"/>
    <dgm:cxn modelId="{8445EF65-EE42-474B-B499-D4A77FCDB9FE}" type="presOf" srcId="{88D5783C-BDC4-413E-A2CA-F52DD2B7F9A6}" destId="{2983EEF4-C1D9-4303-AD86-0CFC242B9E1D}" srcOrd="1" destOrd="0" presId="urn:microsoft.com/office/officeart/2005/8/layout/hierarchy3"/>
    <dgm:cxn modelId="{971BC72B-2484-46D5-B489-C91EC65CFA91}" type="presOf" srcId="{D4CF1088-BBD5-4C23-A167-E1EDDE3A5F14}" destId="{84BF0BC5-43FF-4FC3-9F90-72805D65E44D}" srcOrd="0" destOrd="0" presId="urn:microsoft.com/office/officeart/2005/8/layout/hierarchy3"/>
    <dgm:cxn modelId="{5EC54087-2A99-42AE-A7B7-AE72343D6CD3}" type="presOf" srcId="{5532D6AA-5E3A-4AC0-915F-F239F9706E4B}" destId="{1A217595-642B-4432-BED2-7E1A0A2757A7}" srcOrd="0" destOrd="0" presId="urn:microsoft.com/office/officeart/2005/8/layout/hierarchy3"/>
    <dgm:cxn modelId="{BBD863C9-6772-493A-93E4-5A6F2B46E422}" type="presOf" srcId="{88D5783C-BDC4-413E-A2CA-F52DD2B7F9A6}" destId="{ED0CA736-6E97-4C31-A97B-FE8FF7BB65FB}" srcOrd="0" destOrd="0" presId="urn:microsoft.com/office/officeart/2005/8/layout/hierarchy3"/>
    <dgm:cxn modelId="{4E26EDC1-A7A7-4C6F-813F-F29581BC9F3D}" srcId="{88D5783C-BDC4-413E-A2CA-F52DD2B7F9A6}" destId="{083B41C4-391D-4CA1-9854-5C0A59E14F48}" srcOrd="3" destOrd="0" parTransId="{5532D6AA-5E3A-4AC0-915F-F239F9706E4B}" sibTransId="{DDB69FB8-57A7-440C-B187-176EB426BA1E}"/>
    <dgm:cxn modelId="{E20F00F4-F2C4-4304-B31B-8BC96671E4A8}" type="presOf" srcId="{A4870A5E-3BE9-49EE-8714-BF899FC55360}" destId="{D4BC0593-59B8-42BB-8290-297BC4E9CDCB}" srcOrd="0" destOrd="0" presId="urn:microsoft.com/office/officeart/2005/8/layout/hierarchy3"/>
    <dgm:cxn modelId="{29CAE640-F6E4-48DB-9A67-2138821F6005}" srcId="{88D5783C-BDC4-413E-A2CA-F52DD2B7F9A6}" destId="{FEEC42EF-B705-4498-89AA-85A3733F4E4C}" srcOrd="2" destOrd="0" parTransId="{F5A9836B-F1DF-4135-9815-CF6AEE0C389D}" sibTransId="{FEFCDCEC-C06C-4687-8886-55C67D56F07B}"/>
    <dgm:cxn modelId="{6F0164B2-0EA3-4169-8D6C-FE14A0A2EB24}" type="presParOf" srcId="{D4BC0593-59B8-42BB-8290-297BC4E9CDCB}" destId="{401CE953-2BA4-48B0-A750-11682447CE2F}" srcOrd="0" destOrd="0" presId="urn:microsoft.com/office/officeart/2005/8/layout/hierarchy3"/>
    <dgm:cxn modelId="{9A7F74C2-297D-44C2-B943-926229EFE553}" type="presParOf" srcId="{401CE953-2BA4-48B0-A750-11682447CE2F}" destId="{D61A0248-92BF-4255-B225-6921A3E31D5C}" srcOrd="0" destOrd="0" presId="urn:microsoft.com/office/officeart/2005/8/layout/hierarchy3"/>
    <dgm:cxn modelId="{2E99E1EF-0D2F-420D-A1C3-40AD58C9A9CD}" type="presParOf" srcId="{D61A0248-92BF-4255-B225-6921A3E31D5C}" destId="{ED0CA736-6E97-4C31-A97B-FE8FF7BB65FB}" srcOrd="0" destOrd="0" presId="urn:microsoft.com/office/officeart/2005/8/layout/hierarchy3"/>
    <dgm:cxn modelId="{F251E91D-986D-410F-8491-76BCD55D1A38}" type="presParOf" srcId="{D61A0248-92BF-4255-B225-6921A3E31D5C}" destId="{2983EEF4-C1D9-4303-AD86-0CFC242B9E1D}" srcOrd="1" destOrd="0" presId="urn:microsoft.com/office/officeart/2005/8/layout/hierarchy3"/>
    <dgm:cxn modelId="{06DCA01D-D33D-465D-814F-F782E62D092F}" type="presParOf" srcId="{401CE953-2BA4-48B0-A750-11682447CE2F}" destId="{6B7F95F8-F240-4153-AD8A-4853263AFAD5}" srcOrd="1" destOrd="0" presId="urn:microsoft.com/office/officeart/2005/8/layout/hierarchy3"/>
    <dgm:cxn modelId="{58C503AF-E2EC-4C93-A98B-D7E492C1174E}" type="presParOf" srcId="{6B7F95F8-F240-4153-AD8A-4853263AFAD5}" destId="{ED8A369C-CC5D-4C1C-850E-6784A347217D}" srcOrd="0" destOrd="0" presId="urn:microsoft.com/office/officeart/2005/8/layout/hierarchy3"/>
    <dgm:cxn modelId="{E94D074E-57B6-4264-946B-CDA31EA1831D}" type="presParOf" srcId="{6B7F95F8-F240-4153-AD8A-4853263AFAD5}" destId="{84BF0BC5-43FF-4FC3-9F90-72805D65E44D}" srcOrd="1" destOrd="0" presId="urn:microsoft.com/office/officeart/2005/8/layout/hierarchy3"/>
    <dgm:cxn modelId="{5526F9C9-EC99-4929-B42B-3B28D5C2393A}" type="presParOf" srcId="{6B7F95F8-F240-4153-AD8A-4853263AFAD5}" destId="{B200C450-9315-4134-9036-DA3A6FF34D9C}" srcOrd="2" destOrd="0" presId="urn:microsoft.com/office/officeart/2005/8/layout/hierarchy3"/>
    <dgm:cxn modelId="{70F6E538-3B0E-4801-96FA-3FBCE7880011}" type="presParOf" srcId="{6B7F95F8-F240-4153-AD8A-4853263AFAD5}" destId="{5A1CF5A7-B30D-4B80-939A-51A74484C3D6}" srcOrd="3" destOrd="0" presId="urn:microsoft.com/office/officeart/2005/8/layout/hierarchy3"/>
    <dgm:cxn modelId="{B294FD89-706D-4020-B5D5-1CF5D24D5DD7}" type="presParOf" srcId="{6B7F95F8-F240-4153-AD8A-4853263AFAD5}" destId="{6941A55D-7937-4BA6-9CD6-9EF2DC678C59}" srcOrd="4" destOrd="0" presId="urn:microsoft.com/office/officeart/2005/8/layout/hierarchy3"/>
    <dgm:cxn modelId="{DD99781D-9B04-40D7-8728-E845B2753F9F}" type="presParOf" srcId="{6B7F95F8-F240-4153-AD8A-4853263AFAD5}" destId="{79416F37-1A47-48D9-82AF-1352BD885E2A}" srcOrd="5" destOrd="0" presId="urn:microsoft.com/office/officeart/2005/8/layout/hierarchy3"/>
    <dgm:cxn modelId="{6631EEDA-BCEF-4447-91E5-341A457042EA}" type="presParOf" srcId="{6B7F95F8-F240-4153-AD8A-4853263AFAD5}" destId="{1A217595-642B-4432-BED2-7E1A0A2757A7}" srcOrd="6" destOrd="0" presId="urn:microsoft.com/office/officeart/2005/8/layout/hierarchy3"/>
    <dgm:cxn modelId="{22AE7AAE-375D-46EA-8C1E-1D68DE6281BA}" type="presParOf" srcId="{6B7F95F8-F240-4153-AD8A-4853263AFAD5}" destId="{2D7F3B58-2E15-43EB-A192-60740DEF1B0F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1D2E00-7F01-42B5-9048-71C9A8D62E13}" type="doc">
      <dgm:prSet loTypeId="urn:microsoft.com/office/officeart/2005/8/layout/chevron2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E3636D30-763A-42CD-99C0-98767B8833FE}">
      <dgm:prSet phldrT="[Текст]"/>
      <dgm:spPr/>
      <dgm:t>
        <a:bodyPr/>
        <a:lstStyle/>
        <a:p>
          <a:r>
            <a:rPr lang="ru-RU" dirty="0" smtClean="0"/>
            <a:t>Уровень 1</a:t>
          </a:r>
          <a:endParaRPr lang="ru-RU" dirty="0"/>
        </a:p>
      </dgm:t>
    </dgm:pt>
    <dgm:pt modelId="{ED1E0D8F-2052-40C4-9022-FBB9802DD5F1}" type="parTrans" cxnId="{4F09561C-727B-4EAC-BBFE-AF76CD037630}">
      <dgm:prSet/>
      <dgm:spPr/>
      <dgm:t>
        <a:bodyPr/>
        <a:lstStyle/>
        <a:p>
          <a:endParaRPr lang="ru-RU"/>
        </a:p>
      </dgm:t>
    </dgm:pt>
    <dgm:pt modelId="{DCAC4629-DE63-4823-A728-212D9D98D801}" type="sibTrans" cxnId="{4F09561C-727B-4EAC-BBFE-AF76CD037630}">
      <dgm:prSet/>
      <dgm:spPr/>
      <dgm:t>
        <a:bodyPr/>
        <a:lstStyle/>
        <a:p>
          <a:endParaRPr lang="ru-RU"/>
        </a:p>
      </dgm:t>
    </dgm:pt>
    <dgm:pt modelId="{04ECC90A-6C7B-40EC-B456-F6F98C7113D4}">
      <dgm:prSet phldrT="[Текст]"/>
      <dgm:spPr/>
      <dgm:t>
        <a:bodyPr/>
        <a:lstStyle/>
        <a:p>
          <a:r>
            <a:rPr lang="ru-RU" dirty="0" smtClean="0"/>
            <a:t>Уровень 3</a:t>
          </a:r>
          <a:endParaRPr lang="ru-RU" dirty="0"/>
        </a:p>
      </dgm:t>
    </dgm:pt>
    <dgm:pt modelId="{E56F271C-6762-4B76-A2CA-9741732A7E2D}" type="parTrans" cxnId="{AC930E12-3436-4B9D-9AAD-A4A1CB707A3D}">
      <dgm:prSet/>
      <dgm:spPr/>
      <dgm:t>
        <a:bodyPr/>
        <a:lstStyle/>
        <a:p>
          <a:endParaRPr lang="ru-RU"/>
        </a:p>
      </dgm:t>
    </dgm:pt>
    <dgm:pt modelId="{F660CA6F-C392-4273-ABAE-BD0B4378E335}" type="sibTrans" cxnId="{AC930E12-3436-4B9D-9AAD-A4A1CB707A3D}">
      <dgm:prSet/>
      <dgm:spPr/>
      <dgm:t>
        <a:bodyPr/>
        <a:lstStyle/>
        <a:p>
          <a:endParaRPr lang="ru-RU"/>
        </a:p>
      </dgm:t>
    </dgm:pt>
    <dgm:pt modelId="{1FD1CF13-1A25-4398-AA1B-F249D30F9AD1}">
      <dgm:prSet custT="1"/>
      <dgm:spPr/>
      <dgm:t>
        <a:bodyPr/>
        <a:lstStyle/>
        <a:p>
          <a:r>
            <a:rPr lang="ru-RU" sz="2800" dirty="0" smtClean="0"/>
            <a:t>Технологические уклады</a:t>
          </a:r>
          <a:endParaRPr lang="ru-RU" sz="2800" dirty="0"/>
        </a:p>
      </dgm:t>
    </dgm:pt>
    <dgm:pt modelId="{441B4AB6-BD54-4BB6-94B6-3170E94E16B2}" type="parTrans" cxnId="{5DD72B69-8036-4818-BB2D-B2E454FCD4D0}">
      <dgm:prSet/>
      <dgm:spPr/>
      <dgm:t>
        <a:bodyPr/>
        <a:lstStyle/>
        <a:p>
          <a:endParaRPr lang="ru-RU"/>
        </a:p>
      </dgm:t>
    </dgm:pt>
    <dgm:pt modelId="{6AF207AC-F7F6-49EC-9811-434D8A7634D2}" type="sibTrans" cxnId="{5DD72B69-8036-4818-BB2D-B2E454FCD4D0}">
      <dgm:prSet/>
      <dgm:spPr/>
      <dgm:t>
        <a:bodyPr/>
        <a:lstStyle/>
        <a:p>
          <a:endParaRPr lang="ru-RU"/>
        </a:p>
      </dgm:t>
    </dgm:pt>
    <dgm:pt modelId="{9C1A8A4F-075D-4A8D-97B0-E6AD489A8B34}">
      <dgm:prSet phldrT="[Текст]"/>
      <dgm:spPr/>
      <dgm:t>
        <a:bodyPr/>
        <a:lstStyle/>
        <a:p>
          <a:r>
            <a:rPr lang="ru-RU" dirty="0" smtClean="0"/>
            <a:t>Уровень 2</a:t>
          </a:r>
          <a:endParaRPr lang="ru-RU" dirty="0"/>
        </a:p>
      </dgm:t>
    </dgm:pt>
    <dgm:pt modelId="{03982EAA-22C6-4BE5-A8D8-EC344E6AEE9F}" type="sibTrans" cxnId="{B329C4F6-942F-4905-A721-7ACEBDFB0711}">
      <dgm:prSet/>
      <dgm:spPr/>
      <dgm:t>
        <a:bodyPr/>
        <a:lstStyle/>
        <a:p>
          <a:endParaRPr lang="ru-RU"/>
        </a:p>
      </dgm:t>
    </dgm:pt>
    <dgm:pt modelId="{F9BBC520-6B5F-4234-A06C-0B81C66B2FE6}" type="parTrans" cxnId="{B329C4F6-942F-4905-A721-7ACEBDFB0711}">
      <dgm:prSet/>
      <dgm:spPr/>
      <dgm:t>
        <a:bodyPr/>
        <a:lstStyle/>
        <a:p>
          <a:endParaRPr lang="ru-RU"/>
        </a:p>
      </dgm:t>
    </dgm:pt>
    <dgm:pt modelId="{F46053F4-77A7-4DEE-A0DE-3443C5C416C4}">
      <dgm:prSet phldrT="[Текст]" custT="1"/>
      <dgm:spPr/>
      <dgm:t>
        <a:bodyPr/>
        <a:lstStyle/>
        <a:p>
          <a:r>
            <a:rPr lang="ru-RU" sz="2800" dirty="0" smtClean="0"/>
            <a:t>Экономические отношения и институты</a:t>
          </a:r>
          <a:endParaRPr lang="ru-RU" sz="2800" dirty="0"/>
        </a:p>
      </dgm:t>
    </dgm:pt>
    <dgm:pt modelId="{5D8DACEE-4C94-44FA-A91A-78A9713E44DC}" type="parTrans" cxnId="{098CB92E-CBA2-4725-9F7A-9EADEB609660}">
      <dgm:prSet/>
      <dgm:spPr/>
      <dgm:t>
        <a:bodyPr/>
        <a:lstStyle/>
        <a:p>
          <a:endParaRPr lang="ru-RU"/>
        </a:p>
      </dgm:t>
    </dgm:pt>
    <dgm:pt modelId="{C32F11AB-C061-4DAD-9B57-B87238C1315B}" type="sibTrans" cxnId="{098CB92E-CBA2-4725-9F7A-9EADEB609660}">
      <dgm:prSet/>
      <dgm:spPr/>
      <dgm:t>
        <a:bodyPr/>
        <a:lstStyle/>
        <a:p>
          <a:endParaRPr lang="ru-RU"/>
        </a:p>
      </dgm:t>
    </dgm:pt>
    <dgm:pt modelId="{70BEC127-5F16-460F-B501-B64EA48764C9}">
      <dgm:prSet phldrT="[Текст]" custT="1"/>
      <dgm:spPr/>
      <dgm:t>
        <a:bodyPr/>
        <a:lstStyle/>
        <a:p>
          <a:r>
            <a:rPr lang="ru-RU" sz="2800" dirty="0" smtClean="0"/>
            <a:t>Цивилизационные особенности России</a:t>
          </a:r>
          <a:endParaRPr lang="ru-RU" sz="2800" dirty="0"/>
        </a:p>
      </dgm:t>
    </dgm:pt>
    <dgm:pt modelId="{0E7ABEB1-A433-4A4F-957B-BAC35F00D057}" type="parTrans" cxnId="{5FE3F72E-EB09-489C-89D5-200EA7941CAE}">
      <dgm:prSet/>
      <dgm:spPr/>
      <dgm:t>
        <a:bodyPr/>
        <a:lstStyle/>
        <a:p>
          <a:endParaRPr lang="ru-RU"/>
        </a:p>
      </dgm:t>
    </dgm:pt>
    <dgm:pt modelId="{2E5632BD-C8EA-4E60-9DD3-D861C7719570}" type="sibTrans" cxnId="{5FE3F72E-EB09-489C-89D5-200EA7941CAE}">
      <dgm:prSet/>
      <dgm:spPr/>
      <dgm:t>
        <a:bodyPr/>
        <a:lstStyle/>
        <a:p>
          <a:endParaRPr lang="ru-RU"/>
        </a:p>
      </dgm:t>
    </dgm:pt>
    <dgm:pt modelId="{69913877-CA25-493B-98F0-764F9B11EBC2}" type="pres">
      <dgm:prSet presAssocID="{B71D2E00-7F01-42B5-9048-71C9A8D62E1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87E073-C6B2-4BD5-A773-58B1E913D5A0}" type="pres">
      <dgm:prSet presAssocID="{E3636D30-763A-42CD-99C0-98767B8833FE}" presName="composite" presStyleCnt="0"/>
      <dgm:spPr/>
    </dgm:pt>
    <dgm:pt modelId="{DFA2A79F-C159-4BED-92BF-C4229F2CCEBB}" type="pres">
      <dgm:prSet presAssocID="{E3636D30-763A-42CD-99C0-98767B8833F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4520C1-0685-4753-A7BF-978D7772192F}" type="pres">
      <dgm:prSet presAssocID="{E3636D30-763A-42CD-99C0-98767B8833F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915A01-53AD-4B49-8B93-1CA6753D94F6}" type="pres">
      <dgm:prSet presAssocID="{DCAC4629-DE63-4823-A728-212D9D98D801}" presName="sp" presStyleCnt="0"/>
      <dgm:spPr/>
    </dgm:pt>
    <dgm:pt modelId="{F7F656AB-D2CF-42C7-9F61-C7D25B697C9D}" type="pres">
      <dgm:prSet presAssocID="{9C1A8A4F-075D-4A8D-97B0-E6AD489A8B34}" presName="composite" presStyleCnt="0"/>
      <dgm:spPr/>
    </dgm:pt>
    <dgm:pt modelId="{7AE925A6-F900-4382-BE5A-3EC583602B40}" type="pres">
      <dgm:prSet presAssocID="{9C1A8A4F-075D-4A8D-97B0-E6AD489A8B3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0E8ED2-A042-4201-86C7-969E0E80962F}" type="pres">
      <dgm:prSet presAssocID="{9C1A8A4F-075D-4A8D-97B0-E6AD489A8B3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6F9707-972B-4001-94B6-2E8E84CB2F48}" type="pres">
      <dgm:prSet presAssocID="{03982EAA-22C6-4BE5-A8D8-EC344E6AEE9F}" presName="sp" presStyleCnt="0"/>
      <dgm:spPr/>
    </dgm:pt>
    <dgm:pt modelId="{F179CC7A-D434-46A0-80D3-D723D3A5500B}" type="pres">
      <dgm:prSet presAssocID="{04ECC90A-6C7B-40EC-B456-F6F98C7113D4}" presName="composite" presStyleCnt="0"/>
      <dgm:spPr/>
    </dgm:pt>
    <dgm:pt modelId="{0B4CC913-4363-4079-9669-B716F4FDE77C}" type="pres">
      <dgm:prSet presAssocID="{04ECC90A-6C7B-40EC-B456-F6F98C7113D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3D0B9E-12CF-422A-AF3D-FA81A70C4089}" type="pres">
      <dgm:prSet presAssocID="{04ECC90A-6C7B-40EC-B456-F6F98C7113D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F56284-B0A5-46A4-AA1E-EB451D40A38F}" type="presOf" srcId="{B71D2E00-7F01-42B5-9048-71C9A8D62E13}" destId="{69913877-CA25-493B-98F0-764F9B11EBC2}" srcOrd="0" destOrd="0" presId="urn:microsoft.com/office/officeart/2005/8/layout/chevron2"/>
    <dgm:cxn modelId="{2624D0BF-4902-4670-90A9-471D2AA6030B}" type="presOf" srcId="{F46053F4-77A7-4DEE-A0DE-3443C5C416C4}" destId="{F30E8ED2-A042-4201-86C7-969E0E80962F}" srcOrd="0" destOrd="0" presId="urn:microsoft.com/office/officeart/2005/8/layout/chevron2"/>
    <dgm:cxn modelId="{5FE3F72E-EB09-489C-89D5-200EA7941CAE}" srcId="{04ECC90A-6C7B-40EC-B456-F6F98C7113D4}" destId="{70BEC127-5F16-460F-B501-B64EA48764C9}" srcOrd="0" destOrd="0" parTransId="{0E7ABEB1-A433-4A4F-957B-BAC35F00D057}" sibTransId="{2E5632BD-C8EA-4E60-9DD3-D861C7719570}"/>
    <dgm:cxn modelId="{098CB92E-CBA2-4725-9F7A-9EADEB609660}" srcId="{9C1A8A4F-075D-4A8D-97B0-E6AD489A8B34}" destId="{F46053F4-77A7-4DEE-A0DE-3443C5C416C4}" srcOrd="0" destOrd="0" parTransId="{5D8DACEE-4C94-44FA-A91A-78A9713E44DC}" sibTransId="{C32F11AB-C061-4DAD-9B57-B87238C1315B}"/>
    <dgm:cxn modelId="{FA2A140F-C976-453B-AF9D-E4490030A819}" type="presOf" srcId="{1FD1CF13-1A25-4398-AA1B-F249D30F9AD1}" destId="{E64520C1-0685-4753-A7BF-978D7772192F}" srcOrd="0" destOrd="0" presId="urn:microsoft.com/office/officeart/2005/8/layout/chevron2"/>
    <dgm:cxn modelId="{6327EB31-8E84-4E42-83E2-A2E0CCC04A83}" type="presOf" srcId="{9C1A8A4F-075D-4A8D-97B0-E6AD489A8B34}" destId="{7AE925A6-F900-4382-BE5A-3EC583602B40}" srcOrd="0" destOrd="0" presId="urn:microsoft.com/office/officeart/2005/8/layout/chevron2"/>
    <dgm:cxn modelId="{4F09561C-727B-4EAC-BBFE-AF76CD037630}" srcId="{B71D2E00-7F01-42B5-9048-71C9A8D62E13}" destId="{E3636D30-763A-42CD-99C0-98767B8833FE}" srcOrd="0" destOrd="0" parTransId="{ED1E0D8F-2052-40C4-9022-FBB9802DD5F1}" sibTransId="{DCAC4629-DE63-4823-A728-212D9D98D801}"/>
    <dgm:cxn modelId="{7EA0D92D-B13E-4E81-B574-0F3D812F39AD}" type="presOf" srcId="{E3636D30-763A-42CD-99C0-98767B8833FE}" destId="{DFA2A79F-C159-4BED-92BF-C4229F2CCEBB}" srcOrd="0" destOrd="0" presId="urn:microsoft.com/office/officeart/2005/8/layout/chevron2"/>
    <dgm:cxn modelId="{AC930E12-3436-4B9D-9AAD-A4A1CB707A3D}" srcId="{B71D2E00-7F01-42B5-9048-71C9A8D62E13}" destId="{04ECC90A-6C7B-40EC-B456-F6F98C7113D4}" srcOrd="2" destOrd="0" parTransId="{E56F271C-6762-4B76-A2CA-9741732A7E2D}" sibTransId="{F660CA6F-C392-4273-ABAE-BD0B4378E335}"/>
    <dgm:cxn modelId="{FEA38DE1-A986-486D-913F-73B3F8329F52}" type="presOf" srcId="{04ECC90A-6C7B-40EC-B456-F6F98C7113D4}" destId="{0B4CC913-4363-4079-9669-B716F4FDE77C}" srcOrd="0" destOrd="0" presId="urn:microsoft.com/office/officeart/2005/8/layout/chevron2"/>
    <dgm:cxn modelId="{1C28E48E-96DE-459B-BD3B-EB615EA77672}" type="presOf" srcId="{70BEC127-5F16-460F-B501-B64EA48764C9}" destId="{7B3D0B9E-12CF-422A-AF3D-FA81A70C4089}" srcOrd="0" destOrd="0" presId="urn:microsoft.com/office/officeart/2005/8/layout/chevron2"/>
    <dgm:cxn modelId="{B329C4F6-942F-4905-A721-7ACEBDFB0711}" srcId="{B71D2E00-7F01-42B5-9048-71C9A8D62E13}" destId="{9C1A8A4F-075D-4A8D-97B0-E6AD489A8B34}" srcOrd="1" destOrd="0" parTransId="{F9BBC520-6B5F-4234-A06C-0B81C66B2FE6}" sibTransId="{03982EAA-22C6-4BE5-A8D8-EC344E6AEE9F}"/>
    <dgm:cxn modelId="{5DD72B69-8036-4818-BB2D-B2E454FCD4D0}" srcId="{E3636D30-763A-42CD-99C0-98767B8833FE}" destId="{1FD1CF13-1A25-4398-AA1B-F249D30F9AD1}" srcOrd="0" destOrd="0" parTransId="{441B4AB6-BD54-4BB6-94B6-3170E94E16B2}" sibTransId="{6AF207AC-F7F6-49EC-9811-434D8A7634D2}"/>
    <dgm:cxn modelId="{C5A4CD53-C5E6-4CA3-BC41-1D71B043B128}" type="presParOf" srcId="{69913877-CA25-493B-98F0-764F9B11EBC2}" destId="{0487E073-C6B2-4BD5-A773-58B1E913D5A0}" srcOrd="0" destOrd="0" presId="urn:microsoft.com/office/officeart/2005/8/layout/chevron2"/>
    <dgm:cxn modelId="{36C2E961-8F61-4AB5-82B5-6EA0800C3737}" type="presParOf" srcId="{0487E073-C6B2-4BD5-A773-58B1E913D5A0}" destId="{DFA2A79F-C159-4BED-92BF-C4229F2CCEBB}" srcOrd="0" destOrd="0" presId="urn:microsoft.com/office/officeart/2005/8/layout/chevron2"/>
    <dgm:cxn modelId="{36BA3F2F-8F17-43C4-B0EB-73EFC2194E80}" type="presParOf" srcId="{0487E073-C6B2-4BD5-A773-58B1E913D5A0}" destId="{E64520C1-0685-4753-A7BF-978D7772192F}" srcOrd="1" destOrd="0" presId="urn:microsoft.com/office/officeart/2005/8/layout/chevron2"/>
    <dgm:cxn modelId="{9C5D8546-7FB2-490B-B7BA-F8FF0AE40352}" type="presParOf" srcId="{69913877-CA25-493B-98F0-764F9B11EBC2}" destId="{B4915A01-53AD-4B49-8B93-1CA6753D94F6}" srcOrd="1" destOrd="0" presId="urn:microsoft.com/office/officeart/2005/8/layout/chevron2"/>
    <dgm:cxn modelId="{366CEF39-77E4-4307-84E1-C73616184839}" type="presParOf" srcId="{69913877-CA25-493B-98F0-764F9B11EBC2}" destId="{F7F656AB-D2CF-42C7-9F61-C7D25B697C9D}" srcOrd="2" destOrd="0" presId="urn:microsoft.com/office/officeart/2005/8/layout/chevron2"/>
    <dgm:cxn modelId="{6F60DD65-52E7-4B1E-8EC5-ECB71FB67A3B}" type="presParOf" srcId="{F7F656AB-D2CF-42C7-9F61-C7D25B697C9D}" destId="{7AE925A6-F900-4382-BE5A-3EC583602B40}" srcOrd="0" destOrd="0" presId="urn:microsoft.com/office/officeart/2005/8/layout/chevron2"/>
    <dgm:cxn modelId="{37F47A25-12B4-4AD4-9516-92ECF2D3FE36}" type="presParOf" srcId="{F7F656AB-D2CF-42C7-9F61-C7D25B697C9D}" destId="{F30E8ED2-A042-4201-86C7-969E0E80962F}" srcOrd="1" destOrd="0" presId="urn:microsoft.com/office/officeart/2005/8/layout/chevron2"/>
    <dgm:cxn modelId="{810A3C3C-103F-466C-82C7-452F1020F5EE}" type="presParOf" srcId="{69913877-CA25-493B-98F0-764F9B11EBC2}" destId="{D16F9707-972B-4001-94B6-2E8E84CB2F48}" srcOrd="3" destOrd="0" presId="urn:microsoft.com/office/officeart/2005/8/layout/chevron2"/>
    <dgm:cxn modelId="{BA23B8E3-373C-44A7-9D18-85BA50883598}" type="presParOf" srcId="{69913877-CA25-493B-98F0-764F9B11EBC2}" destId="{F179CC7A-D434-46A0-80D3-D723D3A5500B}" srcOrd="4" destOrd="0" presId="urn:microsoft.com/office/officeart/2005/8/layout/chevron2"/>
    <dgm:cxn modelId="{27A7BE55-282E-4A4E-85F3-C14ED3EC0FA9}" type="presParOf" srcId="{F179CC7A-D434-46A0-80D3-D723D3A5500B}" destId="{0B4CC913-4363-4079-9669-B716F4FDE77C}" srcOrd="0" destOrd="0" presId="urn:microsoft.com/office/officeart/2005/8/layout/chevron2"/>
    <dgm:cxn modelId="{C0C2E362-BCD8-4BB6-9EA2-3203B69DBB9C}" type="presParOf" srcId="{F179CC7A-D434-46A0-80D3-D723D3A5500B}" destId="{7B3D0B9E-12CF-422A-AF3D-FA81A70C408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1D2E00-7F01-42B5-9048-71C9A8D62E13}" type="doc">
      <dgm:prSet loTypeId="urn:microsoft.com/office/officeart/2005/8/layout/list1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E3636D30-763A-42CD-99C0-98767B8833FE}">
      <dgm:prSet phldrT="[Текст]"/>
      <dgm:spPr/>
      <dgm:t>
        <a:bodyPr/>
        <a:lstStyle/>
        <a:p>
          <a:r>
            <a:rPr lang="ru-RU" dirty="0" smtClean="0"/>
            <a:t>Традиционно-консервативная подсистема</a:t>
          </a:r>
          <a:endParaRPr lang="ru-RU" dirty="0"/>
        </a:p>
      </dgm:t>
    </dgm:pt>
    <dgm:pt modelId="{ED1E0D8F-2052-40C4-9022-FBB9802DD5F1}" type="parTrans" cxnId="{4F09561C-727B-4EAC-BBFE-AF76CD037630}">
      <dgm:prSet/>
      <dgm:spPr/>
      <dgm:t>
        <a:bodyPr/>
        <a:lstStyle/>
        <a:p>
          <a:endParaRPr lang="ru-RU"/>
        </a:p>
      </dgm:t>
    </dgm:pt>
    <dgm:pt modelId="{DCAC4629-DE63-4823-A728-212D9D98D801}" type="sibTrans" cxnId="{4F09561C-727B-4EAC-BBFE-AF76CD037630}">
      <dgm:prSet/>
      <dgm:spPr/>
      <dgm:t>
        <a:bodyPr/>
        <a:lstStyle/>
        <a:p>
          <a:endParaRPr lang="ru-RU"/>
        </a:p>
      </dgm:t>
    </dgm:pt>
    <dgm:pt modelId="{9C1A8A4F-075D-4A8D-97B0-E6AD489A8B34}">
      <dgm:prSet phldrT="[Текст]"/>
      <dgm:spPr/>
      <dgm:t>
        <a:bodyPr/>
        <a:lstStyle/>
        <a:p>
          <a:r>
            <a:rPr lang="ru-RU" dirty="0" smtClean="0"/>
            <a:t>Либерально-рыночная подсистема</a:t>
          </a:r>
          <a:endParaRPr lang="ru-RU" dirty="0"/>
        </a:p>
      </dgm:t>
    </dgm:pt>
    <dgm:pt modelId="{F9BBC520-6B5F-4234-A06C-0B81C66B2FE6}" type="parTrans" cxnId="{B329C4F6-942F-4905-A721-7ACEBDFB0711}">
      <dgm:prSet/>
      <dgm:spPr/>
      <dgm:t>
        <a:bodyPr/>
        <a:lstStyle/>
        <a:p>
          <a:endParaRPr lang="ru-RU"/>
        </a:p>
      </dgm:t>
    </dgm:pt>
    <dgm:pt modelId="{03982EAA-22C6-4BE5-A8D8-EC344E6AEE9F}" type="sibTrans" cxnId="{B329C4F6-942F-4905-A721-7ACEBDFB0711}">
      <dgm:prSet/>
      <dgm:spPr/>
      <dgm:t>
        <a:bodyPr/>
        <a:lstStyle/>
        <a:p>
          <a:endParaRPr lang="ru-RU"/>
        </a:p>
      </dgm:t>
    </dgm:pt>
    <dgm:pt modelId="{04ECC90A-6C7B-40EC-B456-F6F98C7113D4}">
      <dgm:prSet phldrT="[Текст]"/>
      <dgm:spPr/>
      <dgm:t>
        <a:bodyPr/>
        <a:lstStyle/>
        <a:p>
          <a:r>
            <a:rPr lang="ru-RU" dirty="0" smtClean="0"/>
            <a:t>Элементы новой смешанной экономики</a:t>
          </a:r>
          <a:endParaRPr lang="ru-RU" dirty="0"/>
        </a:p>
      </dgm:t>
    </dgm:pt>
    <dgm:pt modelId="{E56F271C-6762-4B76-A2CA-9741732A7E2D}" type="parTrans" cxnId="{AC930E12-3436-4B9D-9AAD-A4A1CB707A3D}">
      <dgm:prSet/>
      <dgm:spPr/>
      <dgm:t>
        <a:bodyPr/>
        <a:lstStyle/>
        <a:p>
          <a:endParaRPr lang="ru-RU"/>
        </a:p>
      </dgm:t>
    </dgm:pt>
    <dgm:pt modelId="{F660CA6F-C392-4273-ABAE-BD0B4378E335}" type="sibTrans" cxnId="{AC930E12-3436-4B9D-9AAD-A4A1CB707A3D}">
      <dgm:prSet/>
      <dgm:spPr/>
      <dgm:t>
        <a:bodyPr/>
        <a:lstStyle/>
        <a:p>
          <a:endParaRPr lang="ru-RU"/>
        </a:p>
      </dgm:t>
    </dgm:pt>
    <dgm:pt modelId="{06C917DB-1BEC-47BC-9057-1EAE3C135E86}" type="pres">
      <dgm:prSet presAssocID="{B71D2E00-7F01-42B5-9048-71C9A8D62E1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B54270-59A3-428B-84CD-7F7087AF3FEF}" type="pres">
      <dgm:prSet presAssocID="{E3636D30-763A-42CD-99C0-98767B8833FE}" presName="parentLin" presStyleCnt="0"/>
      <dgm:spPr/>
    </dgm:pt>
    <dgm:pt modelId="{5CC2A41A-C40B-4EE4-A07C-B58E694038A5}" type="pres">
      <dgm:prSet presAssocID="{E3636D30-763A-42CD-99C0-98767B8833F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BB78231-FC61-4BE7-BAE9-AA2740BE0426}" type="pres">
      <dgm:prSet presAssocID="{E3636D30-763A-42CD-99C0-98767B8833FE}" presName="parentText" presStyleLbl="node1" presStyleIdx="0" presStyleCnt="3" custScaleX="118064" custScaleY="121000" custLinFactNeighborX="-42222" custLinFactNeighborY="-1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AB8E46-971E-4365-A35C-A5748623FCAD}" type="pres">
      <dgm:prSet presAssocID="{E3636D30-763A-42CD-99C0-98767B8833FE}" presName="negativeSpace" presStyleCnt="0"/>
      <dgm:spPr/>
    </dgm:pt>
    <dgm:pt modelId="{4861CDE7-7503-46E1-AF86-F01680A814F3}" type="pres">
      <dgm:prSet presAssocID="{E3636D30-763A-42CD-99C0-98767B8833FE}" presName="childText" presStyleLbl="conFgAcc1" presStyleIdx="0" presStyleCnt="3">
        <dgm:presLayoutVars>
          <dgm:bulletEnabled val="1"/>
        </dgm:presLayoutVars>
      </dgm:prSet>
      <dgm:spPr/>
    </dgm:pt>
    <dgm:pt modelId="{72141D59-E699-4B5A-9325-F66A2920D688}" type="pres">
      <dgm:prSet presAssocID="{DCAC4629-DE63-4823-A728-212D9D98D801}" presName="spaceBetweenRectangles" presStyleCnt="0"/>
      <dgm:spPr/>
    </dgm:pt>
    <dgm:pt modelId="{96EDF25C-2559-43E7-A39D-992D096EE42C}" type="pres">
      <dgm:prSet presAssocID="{9C1A8A4F-075D-4A8D-97B0-E6AD489A8B34}" presName="parentLin" presStyleCnt="0"/>
      <dgm:spPr/>
    </dgm:pt>
    <dgm:pt modelId="{7A9E481B-BCCB-4A22-8E87-9C5845B162BB}" type="pres">
      <dgm:prSet presAssocID="{9C1A8A4F-075D-4A8D-97B0-E6AD489A8B3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81D91EC-5566-4E47-B5EB-947228BBA155}" type="pres">
      <dgm:prSet presAssocID="{9C1A8A4F-075D-4A8D-97B0-E6AD489A8B34}" presName="parentText" presStyleLbl="node1" presStyleIdx="1" presStyleCnt="3" custScaleX="118064" custScaleY="121000" custLinFactNeighborX="-42222" custLinFactNeighborY="61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EAD406-31CD-4908-BD5C-4B548403F1C4}" type="pres">
      <dgm:prSet presAssocID="{9C1A8A4F-075D-4A8D-97B0-E6AD489A8B34}" presName="negativeSpace" presStyleCnt="0"/>
      <dgm:spPr/>
    </dgm:pt>
    <dgm:pt modelId="{211CADE6-2CDE-456B-9C8D-1758CEEB32A8}" type="pres">
      <dgm:prSet presAssocID="{9C1A8A4F-075D-4A8D-97B0-E6AD489A8B34}" presName="childText" presStyleLbl="conFgAcc1" presStyleIdx="1" presStyleCnt="3">
        <dgm:presLayoutVars>
          <dgm:bulletEnabled val="1"/>
        </dgm:presLayoutVars>
      </dgm:prSet>
      <dgm:spPr/>
    </dgm:pt>
    <dgm:pt modelId="{613BAFF0-2331-4EAE-ACAB-84D16D087360}" type="pres">
      <dgm:prSet presAssocID="{03982EAA-22C6-4BE5-A8D8-EC344E6AEE9F}" presName="spaceBetweenRectangles" presStyleCnt="0"/>
      <dgm:spPr/>
    </dgm:pt>
    <dgm:pt modelId="{77C53728-5E08-4C35-A69B-08DF0AE38707}" type="pres">
      <dgm:prSet presAssocID="{04ECC90A-6C7B-40EC-B456-F6F98C7113D4}" presName="parentLin" presStyleCnt="0"/>
      <dgm:spPr/>
    </dgm:pt>
    <dgm:pt modelId="{BAAD5BC7-429C-475F-BE24-3781DB698EC8}" type="pres">
      <dgm:prSet presAssocID="{04ECC90A-6C7B-40EC-B456-F6F98C7113D4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E655119B-3370-4B36-A0D3-E10FC2BE26BC}" type="pres">
      <dgm:prSet presAssocID="{04ECC90A-6C7B-40EC-B456-F6F98C7113D4}" presName="parentText" presStyleLbl="node1" presStyleIdx="2" presStyleCnt="3" custScaleX="118064" custScaleY="121000" custLinFactNeighborX="-23843" custLinFactNeighborY="31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C6581F-A0E1-42B8-B504-85FC2B1E5F08}" type="pres">
      <dgm:prSet presAssocID="{04ECC90A-6C7B-40EC-B456-F6F98C7113D4}" presName="negativeSpace" presStyleCnt="0"/>
      <dgm:spPr/>
    </dgm:pt>
    <dgm:pt modelId="{E3E3408E-5F32-4847-B956-BE23B4930ABA}" type="pres">
      <dgm:prSet presAssocID="{04ECC90A-6C7B-40EC-B456-F6F98C7113D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C930E12-3436-4B9D-9AAD-A4A1CB707A3D}" srcId="{B71D2E00-7F01-42B5-9048-71C9A8D62E13}" destId="{04ECC90A-6C7B-40EC-B456-F6F98C7113D4}" srcOrd="2" destOrd="0" parTransId="{E56F271C-6762-4B76-A2CA-9741732A7E2D}" sibTransId="{F660CA6F-C392-4273-ABAE-BD0B4378E335}"/>
    <dgm:cxn modelId="{EAD1C121-C7E6-4DB8-A125-52D98FA129D6}" type="presOf" srcId="{E3636D30-763A-42CD-99C0-98767B8833FE}" destId="{5CC2A41A-C40B-4EE4-A07C-B58E694038A5}" srcOrd="0" destOrd="0" presId="urn:microsoft.com/office/officeart/2005/8/layout/list1"/>
    <dgm:cxn modelId="{A3A4B93B-209E-4A9E-8350-F33CF92964D0}" type="presOf" srcId="{04ECC90A-6C7B-40EC-B456-F6F98C7113D4}" destId="{E655119B-3370-4B36-A0D3-E10FC2BE26BC}" srcOrd="1" destOrd="0" presId="urn:microsoft.com/office/officeart/2005/8/layout/list1"/>
    <dgm:cxn modelId="{534B48FE-CB6B-4FA8-9210-AC424190BD63}" type="presOf" srcId="{B71D2E00-7F01-42B5-9048-71C9A8D62E13}" destId="{06C917DB-1BEC-47BC-9057-1EAE3C135E86}" srcOrd="0" destOrd="0" presId="urn:microsoft.com/office/officeart/2005/8/layout/list1"/>
    <dgm:cxn modelId="{8081349B-F0A0-4A19-BEEC-86CCDD363CE7}" type="presOf" srcId="{E3636D30-763A-42CD-99C0-98767B8833FE}" destId="{5BB78231-FC61-4BE7-BAE9-AA2740BE0426}" srcOrd="1" destOrd="0" presId="urn:microsoft.com/office/officeart/2005/8/layout/list1"/>
    <dgm:cxn modelId="{17D9FE7C-B224-44D9-86E9-D92C83F6BC64}" type="presOf" srcId="{9C1A8A4F-075D-4A8D-97B0-E6AD489A8B34}" destId="{7A9E481B-BCCB-4A22-8E87-9C5845B162BB}" srcOrd="0" destOrd="0" presId="urn:microsoft.com/office/officeart/2005/8/layout/list1"/>
    <dgm:cxn modelId="{B329C4F6-942F-4905-A721-7ACEBDFB0711}" srcId="{B71D2E00-7F01-42B5-9048-71C9A8D62E13}" destId="{9C1A8A4F-075D-4A8D-97B0-E6AD489A8B34}" srcOrd="1" destOrd="0" parTransId="{F9BBC520-6B5F-4234-A06C-0B81C66B2FE6}" sibTransId="{03982EAA-22C6-4BE5-A8D8-EC344E6AEE9F}"/>
    <dgm:cxn modelId="{5A7405CB-E681-4650-A70C-B292E0F26ABF}" type="presOf" srcId="{04ECC90A-6C7B-40EC-B456-F6F98C7113D4}" destId="{BAAD5BC7-429C-475F-BE24-3781DB698EC8}" srcOrd="0" destOrd="0" presId="urn:microsoft.com/office/officeart/2005/8/layout/list1"/>
    <dgm:cxn modelId="{4F09561C-727B-4EAC-BBFE-AF76CD037630}" srcId="{B71D2E00-7F01-42B5-9048-71C9A8D62E13}" destId="{E3636D30-763A-42CD-99C0-98767B8833FE}" srcOrd="0" destOrd="0" parTransId="{ED1E0D8F-2052-40C4-9022-FBB9802DD5F1}" sibTransId="{DCAC4629-DE63-4823-A728-212D9D98D801}"/>
    <dgm:cxn modelId="{3D9AEBBE-014D-41D7-B2B9-22A7EC54116A}" type="presOf" srcId="{9C1A8A4F-075D-4A8D-97B0-E6AD489A8B34}" destId="{681D91EC-5566-4E47-B5EB-947228BBA155}" srcOrd="1" destOrd="0" presId="urn:microsoft.com/office/officeart/2005/8/layout/list1"/>
    <dgm:cxn modelId="{B217247E-5DC9-4AFA-877B-E4FECE592A30}" type="presParOf" srcId="{06C917DB-1BEC-47BC-9057-1EAE3C135E86}" destId="{96B54270-59A3-428B-84CD-7F7087AF3FEF}" srcOrd="0" destOrd="0" presId="urn:microsoft.com/office/officeart/2005/8/layout/list1"/>
    <dgm:cxn modelId="{210E8FC8-9BBA-4292-B643-42E97C2AB736}" type="presParOf" srcId="{96B54270-59A3-428B-84CD-7F7087AF3FEF}" destId="{5CC2A41A-C40B-4EE4-A07C-B58E694038A5}" srcOrd="0" destOrd="0" presId="urn:microsoft.com/office/officeart/2005/8/layout/list1"/>
    <dgm:cxn modelId="{7D87D648-3C07-4C5C-8969-8F8FB096181C}" type="presParOf" srcId="{96B54270-59A3-428B-84CD-7F7087AF3FEF}" destId="{5BB78231-FC61-4BE7-BAE9-AA2740BE0426}" srcOrd="1" destOrd="0" presId="urn:microsoft.com/office/officeart/2005/8/layout/list1"/>
    <dgm:cxn modelId="{D168F5E4-FC30-4663-A170-BC836A1D010D}" type="presParOf" srcId="{06C917DB-1BEC-47BC-9057-1EAE3C135E86}" destId="{70AB8E46-971E-4365-A35C-A5748623FCAD}" srcOrd="1" destOrd="0" presId="urn:microsoft.com/office/officeart/2005/8/layout/list1"/>
    <dgm:cxn modelId="{586FAF4A-0F32-4764-B6F3-67C2BE2B951D}" type="presParOf" srcId="{06C917DB-1BEC-47BC-9057-1EAE3C135E86}" destId="{4861CDE7-7503-46E1-AF86-F01680A814F3}" srcOrd="2" destOrd="0" presId="urn:microsoft.com/office/officeart/2005/8/layout/list1"/>
    <dgm:cxn modelId="{044F303A-D534-42A9-A882-8DB18BB3CC14}" type="presParOf" srcId="{06C917DB-1BEC-47BC-9057-1EAE3C135E86}" destId="{72141D59-E699-4B5A-9325-F66A2920D688}" srcOrd="3" destOrd="0" presId="urn:microsoft.com/office/officeart/2005/8/layout/list1"/>
    <dgm:cxn modelId="{41C6ACED-B555-4F78-99F9-79995F5CE2A0}" type="presParOf" srcId="{06C917DB-1BEC-47BC-9057-1EAE3C135E86}" destId="{96EDF25C-2559-43E7-A39D-992D096EE42C}" srcOrd="4" destOrd="0" presId="urn:microsoft.com/office/officeart/2005/8/layout/list1"/>
    <dgm:cxn modelId="{5C9E4D3C-FF7A-4CE8-85F2-9AF4D47037D8}" type="presParOf" srcId="{96EDF25C-2559-43E7-A39D-992D096EE42C}" destId="{7A9E481B-BCCB-4A22-8E87-9C5845B162BB}" srcOrd="0" destOrd="0" presId="urn:microsoft.com/office/officeart/2005/8/layout/list1"/>
    <dgm:cxn modelId="{7540960C-8CF6-46F2-AB65-3C916702C993}" type="presParOf" srcId="{96EDF25C-2559-43E7-A39D-992D096EE42C}" destId="{681D91EC-5566-4E47-B5EB-947228BBA155}" srcOrd="1" destOrd="0" presId="urn:microsoft.com/office/officeart/2005/8/layout/list1"/>
    <dgm:cxn modelId="{D8BF0D07-16F7-4D7F-9661-F3B928E5CA07}" type="presParOf" srcId="{06C917DB-1BEC-47BC-9057-1EAE3C135E86}" destId="{8BEAD406-31CD-4908-BD5C-4B548403F1C4}" srcOrd="5" destOrd="0" presId="urn:microsoft.com/office/officeart/2005/8/layout/list1"/>
    <dgm:cxn modelId="{E35A7D73-7BFF-4F79-98F3-CB5F2A405708}" type="presParOf" srcId="{06C917DB-1BEC-47BC-9057-1EAE3C135E86}" destId="{211CADE6-2CDE-456B-9C8D-1758CEEB32A8}" srcOrd="6" destOrd="0" presId="urn:microsoft.com/office/officeart/2005/8/layout/list1"/>
    <dgm:cxn modelId="{147A65E3-C497-4511-847D-7838585B10FF}" type="presParOf" srcId="{06C917DB-1BEC-47BC-9057-1EAE3C135E86}" destId="{613BAFF0-2331-4EAE-ACAB-84D16D087360}" srcOrd="7" destOrd="0" presId="urn:microsoft.com/office/officeart/2005/8/layout/list1"/>
    <dgm:cxn modelId="{4D42BEAE-6CC4-4CB4-B770-1E73F16571F3}" type="presParOf" srcId="{06C917DB-1BEC-47BC-9057-1EAE3C135E86}" destId="{77C53728-5E08-4C35-A69B-08DF0AE38707}" srcOrd="8" destOrd="0" presId="urn:microsoft.com/office/officeart/2005/8/layout/list1"/>
    <dgm:cxn modelId="{BEF7EC82-8B89-45E4-A186-65A91C081EB9}" type="presParOf" srcId="{77C53728-5E08-4C35-A69B-08DF0AE38707}" destId="{BAAD5BC7-429C-475F-BE24-3781DB698EC8}" srcOrd="0" destOrd="0" presId="urn:microsoft.com/office/officeart/2005/8/layout/list1"/>
    <dgm:cxn modelId="{E6935A7C-8FAA-4949-AA1E-4CA57E8E99C6}" type="presParOf" srcId="{77C53728-5E08-4C35-A69B-08DF0AE38707}" destId="{E655119B-3370-4B36-A0D3-E10FC2BE26BC}" srcOrd="1" destOrd="0" presId="urn:microsoft.com/office/officeart/2005/8/layout/list1"/>
    <dgm:cxn modelId="{C39ACCC0-1FA6-4288-B0C5-8E71926C137C}" type="presParOf" srcId="{06C917DB-1BEC-47BC-9057-1EAE3C135E86}" destId="{43C6581F-A0E1-42B8-B504-85FC2B1E5F08}" srcOrd="9" destOrd="0" presId="urn:microsoft.com/office/officeart/2005/8/layout/list1"/>
    <dgm:cxn modelId="{F5685A7C-B6D0-4D44-AC09-C82B211C1B5D}" type="presParOf" srcId="{06C917DB-1BEC-47BC-9057-1EAE3C135E86}" destId="{E3E3408E-5F32-4847-B956-BE23B4930AB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047598-6E63-46E6-AA6B-A52F7CE0969A}" type="doc">
      <dgm:prSet loTypeId="urn:microsoft.com/office/officeart/2005/8/layout/radial4" loCatId="relationship" qsTypeId="urn:microsoft.com/office/officeart/2005/8/quickstyle/3d3" qsCatId="3D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263DCE76-C2D1-450E-8AD1-DB63B0C6B747}">
      <dgm:prSet phldrT="[Текст]" custT="1"/>
      <dgm:spPr/>
      <dgm:t>
        <a:bodyPr/>
        <a:lstStyle/>
        <a:p>
          <a:r>
            <a:rPr lang="ru-RU" sz="2000" b="1" smtClean="0">
              <a:solidFill>
                <a:schemeClr val="tx1"/>
              </a:solidFill>
            </a:rPr>
            <a:t>Традиционно-консервативная подсистема</a:t>
          </a:r>
          <a:endParaRPr lang="ru-RU" sz="2000" b="1" dirty="0">
            <a:solidFill>
              <a:schemeClr val="tx1"/>
            </a:solidFill>
          </a:endParaRPr>
        </a:p>
      </dgm:t>
    </dgm:pt>
    <dgm:pt modelId="{E906BD9F-8908-459D-91A4-E035E6291327}" type="parTrans" cxnId="{0A7C4654-94B5-4A1C-90EB-1D0DE6F856AE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F52DA741-76D6-4820-AB8F-3FFF766EFB45}" type="sibTrans" cxnId="{0A7C4654-94B5-4A1C-90EB-1D0DE6F856AE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40F0F3D7-7E4A-4A2C-BF23-7B75C0BF7577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Традиционное промышленное и аграрное производство и смежные отрасли, основанные на </a:t>
          </a:r>
          <a:r>
            <a:rPr lang="ru-RU" sz="1800" b="1" dirty="0" err="1" smtClean="0">
              <a:solidFill>
                <a:schemeClr val="tx1"/>
              </a:solidFill>
            </a:rPr>
            <a:t>раннеиндустриальных</a:t>
          </a:r>
          <a:r>
            <a:rPr lang="ru-RU" sz="1800" b="1" dirty="0" smtClean="0">
              <a:solidFill>
                <a:schemeClr val="tx1"/>
              </a:solidFill>
            </a:rPr>
            <a:t> технологических укладах</a:t>
          </a:r>
          <a:endParaRPr lang="ru-RU" sz="1800" b="1" dirty="0">
            <a:solidFill>
              <a:schemeClr val="tx1"/>
            </a:solidFill>
          </a:endParaRPr>
        </a:p>
      </dgm:t>
    </dgm:pt>
    <dgm:pt modelId="{8F25D236-5795-4113-A217-492130492BA7}" type="parTrans" cxnId="{68F941BB-F577-4D6D-818E-C4F03E4AAFF0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A3ABCFF7-7070-447C-B1D1-D138374C7464}" type="sibTrans" cxnId="{68F941BB-F577-4D6D-818E-C4F03E4AAFF0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7749353D-655D-44B2-922B-0455238E756B}">
      <dgm:prSet phldrT="[Текст]"/>
      <dgm:spPr/>
      <dgm:t>
        <a:bodyPr/>
        <a:lstStyle/>
        <a:p>
          <a:r>
            <a:rPr lang="ru-RU" b="1" smtClean="0">
              <a:solidFill>
                <a:schemeClr val="tx1"/>
              </a:solidFill>
            </a:rPr>
            <a:t>Рыночные отношения с патриархальными пережитками и государственно-бюрократическим протекционизмом</a:t>
          </a:r>
          <a:endParaRPr lang="ru-RU" b="1" dirty="0">
            <a:solidFill>
              <a:schemeClr val="tx1"/>
            </a:solidFill>
          </a:endParaRPr>
        </a:p>
      </dgm:t>
    </dgm:pt>
    <dgm:pt modelId="{29143855-1044-4F8E-9D76-9FAC844EC8B9}" type="parTrans" cxnId="{9587E788-B747-4977-9912-31334852B486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17C83A4D-86F2-4951-81E9-9C2621155C76}" type="sibTrans" cxnId="{9587E788-B747-4977-9912-31334852B486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51C14F47-034B-4FC5-9FB6-4469687C3097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Традиционные российские черты с идеологией  консерватизма</a:t>
          </a:r>
          <a:endParaRPr lang="ru-RU" sz="1800" b="1" dirty="0">
            <a:solidFill>
              <a:schemeClr val="tx1"/>
            </a:solidFill>
          </a:endParaRPr>
        </a:p>
      </dgm:t>
    </dgm:pt>
    <dgm:pt modelId="{E92E6D98-E2E2-4510-88C9-380253F5D0F6}" type="parTrans" cxnId="{FB50985E-6863-4B1A-9087-A42DF3831EF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179A5A34-BBE2-45C7-A7A3-4DFA6A4D81FE}" type="sibTrans" cxnId="{FB50985E-6863-4B1A-9087-A42DF3831EF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D5EB3820-96D8-4119-8CFC-D27789AC0AEC}" type="pres">
      <dgm:prSet presAssocID="{E7047598-6E63-46E6-AA6B-A52F7CE0969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920409-A114-4F6C-808A-2ADD78ABF20D}" type="pres">
      <dgm:prSet presAssocID="{263DCE76-C2D1-450E-8AD1-DB63B0C6B747}" presName="centerShape" presStyleLbl="node0" presStyleIdx="0" presStyleCnt="1" custScaleX="113552"/>
      <dgm:spPr/>
      <dgm:t>
        <a:bodyPr/>
        <a:lstStyle/>
        <a:p>
          <a:endParaRPr lang="ru-RU"/>
        </a:p>
      </dgm:t>
    </dgm:pt>
    <dgm:pt modelId="{A7D1BD34-5F7C-48E3-A021-0F1162D012CC}" type="pres">
      <dgm:prSet presAssocID="{8F25D236-5795-4113-A217-492130492BA7}" presName="parTrans" presStyleLbl="bgSibTrans2D1" presStyleIdx="0" presStyleCnt="3" custLinFactNeighborX="3273" custLinFactNeighborY="4445"/>
      <dgm:spPr/>
      <dgm:t>
        <a:bodyPr/>
        <a:lstStyle/>
        <a:p>
          <a:endParaRPr lang="ru-RU"/>
        </a:p>
      </dgm:t>
    </dgm:pt>
    <dgm:pt modelId="{E629ADF2-1C18-421C-BF21-51ED00B2FC51}" type="pres">
      <dgm:prSet presAssocID="{40F0F3D7-7E4A-4A2C-BF23-7B75C0BF7577}" presName="node" presStyleLbl="node1" presStyleIdx="0" presStyleCnt="3" custScaleX="110000" custScaleY="137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D8F62C-1346-4C21-89BD-F33640D32580}" type="pres">
      <dgm:prSet presAssocID="{29143855-1044-4F8E-9D76-9FAC844EC8B9}" presName="parTrans" presStyleLbl="bgSibTrans2D1" presStyleIdx="1" presStyleCnt="3" custLinFactNeighborX="0" custLinFactNeighborY="17263"/>
      <dgm:spPr/>
      <dgm:t>
        <a:bodyPr/>
        <a:lstStyle/>
        <a:p>
          <a:endParaRPr lang="ru-RU"/>
        </a:p>
      </dgm:t>
    </dgm:pt>
    <dgm:pt modelId="{74DD3E91-5B85-4451-A72F-C5A027E5E3C5}" type="pres">
      <dgm:prSet presAssocID="{7749353D-655D-44B2-922B-0455238E756B}" presName="node" presStyleLbl="node1" presStyleIdx="1" presStyleCnt="3" custScaleX="110000" custScaleY="11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66840D-2166-4A13-9FEF-151827B0B2AD}" type="pres">
      <dgm:prSet presAssocID="{E92E6D98-E2E2-4510-88C9-380253F5D0F6}" presName="parTrans" presStyleLbl="bgSibTrans2D1" presStyleIdx="2" presStyleCnt="3" custLinFactNeighborX="-4216" custLinFactNeighborY="3936"/>
      <dgm:spPr/>
      <dgm:t>
        <a:bodyPr/>
        <a:lstStyle/>
        <a:p>
          <a:endParaRPr lang="ru-RU"/>
        </a:p>
      </dgm:t>
    </dgm:pt>
    <dgm:pt modelId="{97FE1F00-98A6-465D-B165-ECDE0ED474D6}" type="pres">
      <dgm:prSet presAssocID="{51C14F47-034B-4FC5-9FB6-4469687C3097}" presName="node" presStyleLbl="node1" presStyleIdx="2" presStyleCnt="3" custScaleX="110000" custScaleY="137476" custRadScaleRad="99830" custRadScaleInc="-1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89AE1E-2526-43E6-96A6-22DCB56F0A20}" type="presOf" srcId="{8F25D236-5795-4113-A217-492130492BA7}" destId="{A7D1BD34-5F7C-48E3-A021-0F1162D012CC}" srcOrd="0" destOrd="0" presId="urn:microsoft.com/office/officeart/2005/8/layout/radial4"/>
    <dgm:cxn modelId="{0A7C4654-94B5-4A1C-90EB-1D0DE6F856AE}" srcId="{E7047598-6E63-46E6-AA6B-A52F7CE0969A}" destId="{263DCE76-C2D1-450E-8AD1-DB63B0C6B747}" srcOrd="0" destOrd="0" parTransId="{E906BD9F-8908-459D-91A4-E035E6291327}" sibTransId="{F52DA741-76D6-4820-AB8F-3FFF766EFB45}"/>
    <dgm:cxn modelId="{F2DDACA3-A71A-4DB2-8BEB-E9E54BAA1C8C}" type="presOf" srcId="{29143855-1044-4F8E-9D76-9FAC844EC8B9}" destId="{91D8F62C-1346-4C21-89BD-F33640D32580}" srcOrd="0" destOrd="0" presId="urn:microsoft.com/office/officeart/2005/8/layout/radial4"/>
    <dgm:cxn modelId="{68F941BB-F577-4D6D-818E-C4F03E4AAFF0}" srcId="{263DCE76-C2D1-450E-8AD1-DB63B0C6B747}" destId="{40F0F3D7-7E4A-4A2C-BF23-7B75C0BF7577}" srcOrd="0" destOrd="0" parTransId="{8F25D236-5795-4113-A217-492130492BA7}" sibTransId="{A3ABCFF7-7070-447C-B1D1-D138374C7464}"/>
    <dgm:cxn modelId="{CB003898-9587-49E9-8ED8-435B3A56466E}" type="presOf" srcId="{E7047598-6E63-46E6-AA6B-A52F7CE0969A}" destId="{D5EB3820-96D8-4119-8CFC-D27789AC0AEC}" srcOrd="0" destOrd="0" presId="urn:microsoft.com/office/officeart/2005/8/layout/radial4"/>
    <dgm:cxn modelId="{65D5A65C-21E1-47E3-BF3D-B4D40FDA7318}" type="presOf" srcId="{51C14F47-034B-4FC5-9FB6-4469687C3097}" destId="{97FE1F00-98A6-465D-B165-ECDE0ED474D6}" srcOrd="0" destOrd="0" presId="urn:microsoft.com/office/officeart/2005/8/layout/radial4"/>
    <dgm:cxn modelId="{B1B78022-85F8-482F-AA71-8534D950A743}" type="presOf" srcId="{40F0F3D7-7E4A-4A2C-BF23-7B75C0BF7577}" destId="{E629ADF2-1C18-421C-BF21-51ED00B2FC51}" srcOrd="0" destOrd="0" presId="urn:microsoft.com/office/officeart/2005/8/layout/radial4"/>
    <dgm:cxn modelId="{A48B43E8-36F3-44BB-9AA2-A92A0B86D3A3}" type="presOf" srcId="{7749353D-655D-44B2-922B-0455238E756B}" destId="{74DD3E91-5B85-4451-A72F-C5A027E5E3C5}" srcOrd="0" destOrd="0" presId="urn:microsoft.com/office/officeart/2005/8/layout/radial4"/>
    <dgm:cxn modelId="{9587E788-B747-4977-9912-31334852B486}" srcId="{263DCE76-C2D1-450E-8AD1-DB63B0C6B747}" destId="{7749353D-655D-44B2-922B-0455238E756B}" srcOrd="1" destOrd="0" parTransId="{29143855-1044-4F8E-9D76-9FAC844EC8B9}" sibTransId="{17C83A4D-86F2-4951-81E9-9C2621155C76}"/>
    <dgm:cxn modelId="{FB50985E-6863-4B1A-9087-A42DF3831EF5}" srcId="{263DCE76-C2D1-450E-8AD1-DB63B0C6B747}" destId="{51C14F47-034B-4FC5-9FB6-4469687C3097}" srcOrd="2" destOrd="0" parTransId="{E92E6D98-E2E2-4510-88C9-380253F5D0F6}" sibTransId="{179A5A34-BBE2-45C7-A7A3-4DFA6A4D81FE}"/>
    <dgm:cxn modelId="{A2396C08-0985-4034-A82E-C0998DD23DA2}" type="presOf" srcId="{263DCE76-C2D1-450E-8AD1-DB63B0C6B747}" destId="{48920409-A114-4F6C-808A-2ADD78ABF20D}" srcOrd="0" destOrd="0" presId="urn:microsoft.com/office/officeart/2005/8/layout/radial4"/>
    <dgm:cxn modelId="{54175436-2E6A-4558-A8FD-AA2AAC023BC5}" type="presOf" srcId="{E92E6D98-E2E2-4510-88C9-380253F5D0F6}" destId="{FD66840D-2166-4A13-9FEF-151827B0B2AD}" srcOrd="0" destOrd="0" presId="urn:microsoft.com/office/officeart/2005/8/layout/radial4"/>
    <dgm:cxn modelId="{362B3908-60AD-4911-B55B-FAA3D155CC81}" type="presParOf" srcId="{D5EB3820-96D8-4119-8CFC-D27789AC0AEC}" destId="{48920409-A114-4F6C-808A-2ADD78ABF20D}" srcOrd="0" destOrd="0" presId="urn:microsoft.com/office/officeart/2005/8/layout/radial4"/>
    <dgm:cxn modelId="{2AB0EA09-17FE-47D9-9618-A0120DB7A67D}" type="presParOf" srcId="{D5EB3820-96D8-4119-8CFC-D27789AC0AEC}" destId="{A7D1BD34-5F7C-48E3-A021-0F1162D012CC}" srcOrd="1" destOrd="0" presId="urn:microsoft.com/office/officeart/2005/8/layout/radial4"/>
    <dgm:cxn modelId="{29A2FDCD-5A2A-4565-BC66-8FAF56B48AE7}" type="presParOf" srcId="{D5EB3820-96D8-4119-8CFC-D27789AC0AEC}" destId="{E629ADF2-1C18-421C-BF21-51ED00B2FC51}" srcOrd="2" destOrd="0" presId="urn:microsoft.com/office/officeart/2005/8/layout/radial4"/>
    <dgm:cxn modelId="{627FAC0C-D3A0-49A5-9194-8EA7F396A397}" type="presParOf" srcId="{D5EB3820-96D8-4119-8CFC-D27789AC0AEC}" destId="{91D8F62C-1346-4C21-89BD-F33640D32580}" srcOrd="3" destOrd="0" presId="urn:microsoft.com/office/officeart/2005/8/layout/radial4"/>
    <dgm:cxn modelId="{6E34688B-ACDA-4E7E-9CE0-21675E87CE80}" type="presParOf" srcId="{D5EB3820-96D8-4119-8CFC-D27789AC0AEC}" destId="{74DD3E91-5B85-4451-A72F-C5A027E5E3C5}" srcOrd="4" destOrd="0" presId="urn:microsoft.com/office/officeart/2005/8/layout/radial4"/>
    <dgm:cxn modelId="{443E613B-B363-4991-B4AF-101E03EEA5EA}" type="presParOf" srcId="{D5EB3820-96D8-4119-8CFC-D27789AC0AEC}" destId="{FD66840D-2166-4A13-9FEF-151827B0B2AD}" srcOrd="5" destOrd="0" presId="urn:microsoft.com/office/officeart/2005/8/layout/radial4"/>
    <dgm:cxn modelId="{41E9E410-D175-4FA4-AB4F-D112F8632146}" type="presParOf" srcId="{D5EB3820-96D8-4119-8CFC-D27789AC0AEC}" destId="{97FE1F00-98A6-465D-B165-ECDE0ED474D6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7047598-6E63-46E6-AA6B-A52F7CE0969A}" type="doc">
      <dgm:prSet loTypeId="urn:microsoft.com/office/officeart/2005/8/layout/radial4" loCatId="relationship" qsTypeId="urn:microsoft.com/office/officeart/2005/8/quickstyle/3d3" qsCatId="3D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263DCE76-C2D1-450E-8AD1-DB63B0C6B747}">
      <dgm:prSet phldrT="[Текст]" custT="1"/>
      <dgm:spPr/>
      <dgm:t>
        <a:bodyPr/>
        <a:lstStyle/>
        <a:p>
          <a:r>
            <a:rPr lang="ru-RU" sz="2400" b="1" smtClean="0">
              <a:solidFill>
                <a:schemeClr val="tx1"/>
              </a:solidFill>
            </a:rPr>
            <a:t>Либерально-рыночная подсистема</a:t>
          </a:r>
          <a:endParaRPr lang="ru-RU" sz="2400" b="1" dirty="0">
            <a:solidFill>
              <a:schemeClr val="tx1"/>
            </a:solidFill>
          </a:endParaRPr>
        </a:p>
      </dgm:t>
    </dgm:pt>
    <dgm:pt modelId="{E906BD9F-8908-459D-91A4-E035E6291327}" type="parTrans" cxnId="{0A7C4654-94B5-4A1C-90EB-1D0DE6F856AE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F52DA741-76D6-4820-AB8F-3FFF766EFB45}" type="sibTrans" cxnId="{0A7C4654-94B5-4A1C-90EB-1D0DE6F856AE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40F0F3D7-7E4A-4A2C-BF23-7B75C0BF7577}">
      <dgm:prSet phldrT="[Текст]" custT="1"/>
      <dgm:spPr/>
      <dgm:t>
        <a:bodyPr/>
        <a:lstStyle/>
        <a:p>
          <a:r>
            <a:rPr lang="ru-RU" sz="1800" b="1" smtClean="0">
              <a:solidFill>
                <a:schemeClr val="tx1"/>
              </a:solidFill>
            </a:rPr>
            <a:t>Сборочные производства как филиалы ТНК (торговля, сервис, финансы, др. сферы посредничества)</a:t>
          </a:r>
          <a:endParaRPr lang="ru-RU" sz="1800" b="1" dirty="0">
            <a:solidFill>
              <a:schemeClr val="tx1"/>
            </a:solidFill>
          </a:endParaRPr>
        </a:p>
      </dgm:t>
    </dgm:pt>
    <dgm:pt modelId="{8F25D236-5795-4113-A217-492130492BA7}" type="parTrans" cxnId="{68F941BB-F577-4D6D-818E-C4F03E4AAFF0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A3ABCFF7-7070-447C-B1D1-D138374C7464}" type="sibTrans" cxnId="{68F941BB-F577-4D6D-818E-C4F03E4AAFF0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7749353D-655D-44B2-922B-0455238E756B}">
      <dgm:prSet phldrT="[Текст]"/>
      <dgm:spPr/>
      <dgm:t>
        <a:bodyPr/>
        <a:lstStyle/>
        <a:p>
          <a:r>
            <a:rPr lang="ru-RU" b="1" smtClean="0">
              <a:solidFill>
                <a:schemeClr val="tx1"/>
              </a:solidFill>
            </a:rPr>
            <a:t>Отношения и институты капиталистического рынка, обусловленные рыночным фундаментализмом и российской спецификой</a:t>
          </a:r>
          <a:endParaRPr lang="ru-RU" b="1" dirty="0">
            <a:solidFill>
              <a:schemeClr val="tx1"/>
            </a:solidFill>
          </a:endParaRPr>
        </a:p>
      </dgm:t>
    </dgm:pt>
    <dgm:pt modelId="{29143855-1044-4F8E-9D76-9FAC844EC8B9}" type="parTrans" cxnId="{9587E788-B747-4977-9912-31334852B486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17C83A4D-86F2-4951-81E9-9C2621155C76}" type="sibTrans" cxnId="{9587E788-B747-4977-9912-31334852B486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51C14F47-034B-4FC5-9FB6-4469687C3097}">
      <dgm:prSet phldrT="[Текст]" custT="1"/>
      <dgm:spPr/>
      <dgm:t>
        <a:bodyPr/>
        <a:lstStyle/>
        <a:p>
          <a:r>
            <a:rPr lang="ru-RU" sz="1800" b="1" smtClean="0">
              <a:solidFill>
                <a:schemeClr val="tx1"/>
              </a:solidFill>
            </a:rPr>
            <a:t>Либерально-западническая идеология</a:t>
          </a:r>
          <a:endParaRPr lang="ru-RU" sz="1800" b="1" dirty="0">
            <a:solidFill>
              <a:schemeClr val="tx1"/>
            </a:solidFill>
          </a:endParaRPr>
        </a:p>
      </dgm:t>
    </dgm:pt>
    <dgm:pt modelId="{E92E6D98-E2E2-4510-88C9-380253F5D0F6}" type="parTrans" cxnId="{FB50985E-6863-4B1A-9087-A42DF3831EF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179A5A34-BBE2-45C7-A7A3-4DFA6A4D81FE}" type="sibTrans" cxnId="{FB50985E-6863-4B1A-9087-A42DF3831EF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D5EB3820-96D8-4119-8CFC-D27789AC0AEC}" type="pres">
      <dgm:prSet presAssocID="{E7047598-6E63-46E6-AA6B-A52F7CE0969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920409-A114-4F6C-808A-2ADD78ABF20D}" type="pres">
      <dgm:prSet presAssocID="{263DCE76-C2D1-450E-8AD1-DB63B0C6B747}" presName="centerShape" presStyleLbl="node0" presStyleIdx="0" presStyleCnt="1" custScaleX="113552"/>
      <dgm:spPr/>
      <dgm:t>
        <a:bodyPr/>
        <a:lstStyle/>
        <a:p>
          <a:endParaRPr lang="ru-RU"/>
        </a:p>
      </dgm:t>
    </dgm:pt>
    <dgm:pt modelId="{A7D1BD34-5F7C-48E3-A021-0F1162D012CC}" type="pres">
      <dgm:prSet presAssocID="{8F25D236-5795-4113-A217-492130492BA7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E629ADF2-1C18-421C-BF21-51ED00B2FC51}" type="pres">
      <dgm:prSet presAssocID="{40F0F3D7-7E4A-4A2C-BF23-7B75C0BF7577}" presName="node" presStyleLbl="node1" presStyleIdx="0" presStyleCnt="3" custScaleX="110000" custScaleY="11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D8F62C-1346-4C21-89BD-F33640D32580}" type="pres">
      <dgm:prSet presAssocID="{29143855-1044-4F8E-9D76-9FAC844EC8B9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74DD3E91-5B85-4451-A72F-C5A027E5E3C5}" type="pres">
      <dgm:prSet presAssocID="{7749353D-655D-44B2-922B-0455238E756B}" presName="node" presStyleLbl="node1" presStyleIdx="1" presStyleCnt="3" custScaleX="110000" custScaleY="11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66840D-2166-4A13-9FEF-151827B0B2AD}" type="pres">
      <dgm:prSet presAssocID="{E92E6D98-E2E2-4510-88C9-380253F5D0F6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97FE1F00-98A6-465D-B165-ECDE0ED474D6}" type="pres">
      <dgm:prSet presAssocID="{51C14F47-034B-4FC5-9FB6-4469687C3097}" presName="node" presStyleLbl="node1" presStyleIdx="2" presStyleCnt="3" custScaleX="110000" custScaleY="11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90C353-813D-4831-9B7C-8DAF5EDBF222}" type="presOf" srcId="{29143855-1044-4F8E-9D76-9FAC844EC8B9}" destId="{91D8F62C-1346-4C21-89BD-F33640D32580}" srcOrd="0" destOrd="0" presId="urn:microsoft.com/office/officeart/2005/8/layout/radial4"/>
    <dgm:cxn modelId="{0A7C4654-94B5-4A1C-90EB-1D0DE6F856AE}" srcId="{E7047598-6E63-46E6-AA6B-A52F7CE0969A}" destId="{263DCE76-C2D1-450E-8AD1-DB63B0C6B747}" srcOrd="0" destOrd="0" parTransId="{E906BD9F-8908-459D-91A4-E035E6291327}" sibTransId="{F52DA741-76D6-4820-AB8F-3FFF766EFB45}"/>
    <dgm:cxn modelId="{DCA045EC-3A3B-4CD5-99E8-93C8AE5CA9D5}" type="presOf" srcId="{E92E6D98-E2E2-4510-88C9-380253F5D0F6}" destId="{FD66840D-2166-4A13-9FEF-151827B0B2AD}" srcOrd="0" destOrd="0" presId="urn:microsoft.com/office/officeart/2005/8/layout/radial4"/>
    <dgm:cxn modelId="{68F941BB-F577-4D6D-818E-C4F03E4AAFF0}" srcId="{263DCE76-C2D1-450E-8AD1-DB63B0C6B747}" destId="{40F0F3D7-7E4A-4A2C-BF23-7B75C0BF7577}" srcOrd="0" destOrd="0" parTransId="{8F25D236-5795-4113-A217-492130492BA7}" sibTransId="{A3ABCFF7-7070-447C-B1D1-D138374C7464}"/>
    <dgm:cxn modelId="{BA4A2615-29A3-4EDD-B290-00DE216FAEB8}" type="presOf" srcId="{E7047598-6E63-46E6-AA6B-A52F7CE0969A}" destId="{D5EB3820-96D8-4119-8CFC-D27789AC0AEC}" srcOrd="0" destOrd="0" presId="urn:microsoft.com/office/officeart/2005/8/layout/radial4"/>
    <dgm:cxn modelId="{3BEFFB56-FCA5-4983-AD2D-BF07EE15B009}" type="presOf" srcId="{263DCE76-C2D1-450E-8AD1-DB63B0C6B747}" destId="{48920409-A114-4F6C-808A-2ADD78ABF20D}" srcOrd="0" destOrd="0" presId="urn:microsoft.com/office/officeart/2005/8/layout/radial4"/>
    <dgm:cxn modelId="{C246028A-59A1-4C44-9689-021CA818F57E}" type="presOf" srcId="{51C14F47-034B-4FC5-9FB6-4469687C3097}" destId="{97FE1F00-98A6-465D-B165-ECDE0ED474D6}" srcOrd="0" destOrd="0" presId="urn:microsoft.com/office/officeart/2005/8/layout/radial4"/>
    <dgm:cxn modelId="{BF2DD6E6-0EF5-40F6-BDFF-B49CB8076D5C}" type="presOf" srcId="{8F25D236-5795-4113-A217-492130492BA7}" destId="{A7D1BD34-5F7C-48E3-A021-0F1162D012CC}" srcOrd="0" destOrd="0" presId="urn:microsoft.com/office/officeart/2005/8/layout/radial4"/>
    <dgm:cxn modelId="{9587E788-B747-4977-9912-31334852B486}" srcId="{263DCE76-C2D1-450E-8AD1-DB63B0C6B747}" destId="{7749353D-655D-44B2-922B-0455238E756B}" srcOrd="1" destOrd="0" parTransId="{29143855-1044-4F8E-9D76-9FAC844EC8B9}" sibTransId="{17C83A4D-86F2-4951-81E9-9C2621155C76}"/>
    <dgm:cxn modelId="{49FBE5A1-B6FC-4A02-AECA-96D72BC6FA2D}" type="presOf" srcId="{40F0F3D7-7E4A-4A2C-BF23-7B75C0BF7577}" destId="{E629ADF2-1C18-421C-BF21-51ED00B2FC51}" srcOrd="0" destOrd="0" presId="urn:microsoft.com/office/officeart/2005/8/layout/radial4"/>
    <dgm:cxn modelId="{D536A37C-5A50-4AF1-ADD0-981D5DE925B4}" type="presOf" srcId="{7749353D-655D-44B2-922B-0455238E756B}" destId="{74DD3E91-5B85-4451-A72F-C5A027E5E3C5}" srcOrd="0" destOrd="0" presId="urn:microsoft.com/office/officeart/2005/8/layout/radial4"/>
    <dgm:cxn modelId="{FB50985E-6863-4B1A-9087-A42DF3831EF5}" srcId="{263DCE76-C2D1-450E-8AD1-DB63B0C6B747}" destId="{51C14F47-034B-4FC5-9FB6-4469687C3097}" srcOrd="2" destOrd="0" parTransId="{E92E6D98-E2E2-4510-88C9-380253F5D0F6}" sibTransId="{179A5A34-BBE2-45C7-A7A3-4DFA6A4D81FE}"/>
    <dgm:cxn modelId="{B067327F-76F9-4F99-9FB2-D068B4C7C56B}" type="presParOf" srcId="{D5EB3820-96D8-4119-8CFC-D27789AC0AEC}" destId="{48920409-A114-4F6C-808A-2ADD78ABF20D}" srcOrd="0" destOrd="0" presId="urn:microsoft.com/office/officeart/2005/8/layout/radial4"/>
    <dgm:cxn modelId="{A37E845F-BDD5-4FFB-86F1-6930B0166A2A}" type="presParOf" srcId="{D5EB3820-96D8-4119-8CFC-D27789AC0AEC}" destId="{A7D1BD34-5F7C-48E3-A021-0F1162D012CC}" srcOrd="1" destOrd="0" presId="urn:microsoft.com/office/officeart/2005/8/layout/radial4"/>
    <dgm:cxn modelId="{4C9CA984-4563-447D-80D7-BC5B0E8C195A}" type="presParOf" srcId="{D5EB3820-96D8-4119-8CFC-D27789AC0AEC}" destId="{E629ADF2-1C18-421C-BF21-51ED00B2FC51}" srcOrd="2" destOrd="0" presId="urn:microsoft.com/office/officeart/2005/8/layout/radial4"/>
    <dgm:cxn modelId="{7923A536-280D-41FF-97F5-A7C470C7FE87}" type="presParOf" srcId="{D5EB3820-96D8-4119-8CFC-D27789AC0AEC}" destId="{91D8F62C-1346-4C21-89BD-F33640D32580}" srcOrd="3" destOrd="0" presId="urn:microsoft.com/office/officeart/2005/8/layout/radial4"/>
    <dgm:cxn modelId="{47C03E53-CD39-46AD-A7D5-233BF0D35B26}" type="presParOf" srcId="{D5EB3820-96D8-4119-8CFC-D27789AC0AEC}" destId="{74DD3E91-5B85-4451-A72F-C5A027E5E3C5}" srcOrd="4" destOrd="0" presId="urn:microsoft.com/office/officeart/2005/8/layout/radial4"/>
    <dgm:cxn modelId="{1B33D478-C3D5-4B22-A7CC-1A16B362AB88}" type="presParOf" srcId="{D5EB3820-96D8-4119-8CFC-D27789AC0AEC}" destId="{FD66840D-2166-4A13-9FEF-151827B0B2AD}" srcOrd="5" destOrd="0" presId="urn:microsoft.com/office/officeart/2005/8/layout/radial4"/>
    <dgm:cxn modelId="{E2290E98-2BA3-48C8-B3DB-15ADB12A246D}" type="presParOf" srcId="{D5EB3820-96D8-4119-8CFC-D27789AC0AEC}" destId="{97FE1F00-98A6-465D-B165-ECDE0ED474D6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7047598-6E63-46E6-AA6B-A52F7CE0969A}" type="doc">
      <dgm:prSet loTypeId="urn:microsoft.com/office/officeart/2005/8/layout/radial4" loCatId="relationship" qsTypeId="urn:microsoft.com/office/officeart/2005/8/quickstyle/3d3" qsCatId="3D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263DCE76-C2D1-450E-8AD1-DB63B0C6B747}">
      <dgm:prSet phldrT="[Текст]" custT="1"/>
      <dgm:spPr/>
      <dgm:t>
        <a:bodyPr/>
        <a:lstStyle/>
        <a:p>
          <a:r>
            <a:rPr lang="ru-RU" sz="2200" b="1" i="0" smtClean="0">
              <a:solidFill>
                <a:schemeClr val="tx1"/>
              </a:solidFill>
            </a:rPr>
            <a:t>Новая российская  экономическая подсистема</a:t>
          </a:r>
          <a:endParaRPr lang="ru-RU" sz="2200" b="1" i="0" dirty="0">
            <a:solidFill>
              <a:schemeClr val="tx1"/>
            </a:solidFill>
          </a:endParaRPr>
        </a:p>
      </dgm:t>
    </dgm:pt>
    <dgm:pt modelId="{E906BD9F-8908-459D-91A4-E035E6291327}" type="parTrans" cxnId="{0A7C4654-94B5-4A1C-90EB-1D0DE6F856AE}">
      <dgm:prSet/>
      <dgm:spPr/>
      <dgm:t>
        <a:bodyPr/>
        <a:lstStyle/>
        <a:p>
          <a:endParaRPr lang="ru-RU" b="1" i="0">
            <a:solidFill>
              <a:schemeClr val="tx1"/>
            </a:solidFill>
          </a:endParaRPr>
        </a:p>
      </dgm:t>
    </dgm:pt>
    <dgm:pt modelId="{F52DA741-76D6-4820-AB8F-3FFF766EFB45}" type="sibTrans" cxnId="{0A7C4654-94B5-4A1C-90EB-1D0DE6F856AE}">
      <dgm:prSet/>
      <dgm:spPr/>
      <dgm:t>
        <a:bodyPr/>
        <a:lstStyle/>
        <a:p>
          <a:endParaRPr lang="ru-RU" b="1" i="0">
            <a:solidFill>
              <a:schemeClr val="tx1"/>
            </a:solidFill>
          </a:endParaRPr>
        </a:p>
      </dgm:t>
    </dgm:pt>
    <dgm:pt modelId="{40F0F3D7-7E4A-4A2C-BF23-7B75C0BF7577}">
      <dgm:prSet phldrT="[Текст]" custT="1"/>
      <dgm:spPr/>
      <dgm:t>
        <a:bodyPr/>
        <a:lstStyle/>
        <a:p>
          <a:r>
            <a:rPr lang="ru-RU" sz="1800" b="1" i="0" smtClean="0">
              <a:solidFill>
                <a:schemeClr val="tx1"/>
              </a:solidFill>
            </a:rPr>
            <a:t>Высокотехнологичные производства и интеграция науки, производства и образования</a:t>
          </a:r>
          <a:endParaRPr lang="ru-RU" sz="1800" b="1" i="0" dirty="0">
            <a:solidFill>
              <a:schemeClr val="tx1"/>
            </a:solidFill>
          </a:endParaRPr>
        </a:p>
      </dgm:t>
    </dgm:pt>
    <dgm:pt modelId="{8F25D236-5795-4113-A217-492130492BA7}" type="parTrans" cxnId="{68F941BB-F577-4D6D-818E-C4F03E4AAFF0}">
      <dgm:prSet/>
      <dgm:spPr/>
      <dgm:t>
        <a:bodyPr/>
        <a:lstStyle/>
        <a:p>
          <a:endParaRPr lang="ru-RU" b="1" i="0">
            <a:solidFill>
              <a:schemeClr val="tx1"/>
            </a:solidFill>
          </a:endParaRPr>
        </a:p>
      </dgm:t>
    </dgm:pt>
    <dgm:pt modelId="{A3ABCFF7-7070-447C-B1D1-D138374C7464}" type="sibTrans" cxnId="{68F941BB-F577-4D6D-818E-C4F03E4AAFF0}">
      <dgm:prSet/>
      <dgm:spPr/>
      <dgm:t>
        <a:bodyPr/>
        <a:lstStyle/>
        <a:p>
          <a:endParaRPr lang="ru-RU" b="1" i="0">
            <a:solidFill>
              <a:schemeClr val="tx1"/>
            </a:solidFill>
          </a:endParaRPr>
        </a:p>
      </dgm:t>
    </dgm:pt>
    <dgm:pt modelId="{7749353D-655D-44B2-922B-0455238E756B}">
      <dgm:prSet phldrT="[Текст]"/>
      <dgm:spPr/>
      <dgm:t>
        <a:bodyPr/>
        <a:lstStyle/>
        <a:p>
          <a:r>
            <a:rPr lang="ru-RU" b="1" i="0" dirty="0" smtClean="0">
              <a:solidFill>
                <a:schemeClr val="tx1"/>
              </a:solidFill>
            </a:rPr>
            <a:t>Программирование рыночного хозяйства, активная промышленная политика, государственно-частное партнерство</a:t>
          </a:r>
          <a:endParaRPr lang="ru-RU" b="1" i="0" dirty="0">
            <a:solidFill>
              <a:schemeClr val="tx1"/>
            </a:solidFill>
          </a:endParaRPr>
        </a:p>
      </dgm:t>
    </dgm:pt>
    <dgm:pt modelId="{29143855-1044-4F8E-9D76-9FAC844EC8B9}" type="parTrans" cxnId="{9587E788-B747-4977-9912-31334852B486}">
      <dgm:prSet/>
      <dgm:spPr/>
      <dgm:t>
        <a:bodyPr/>
        <a:lstStyle/>
        <a:p>
          <a:endParaRPr lang="ru-RU" b="1" i="0">
            <a:solidFill>
              <a:schemeClr val="tx1"/>
            </a:solidFill>
          </a:endParaRPr>
        </a:p>
      </dgm:t>
    </dgm:pt>
    <dgm:pt modelId="{17C83A4D-86F2-4951-81E9-9C2621155C76}" type="sibTrans" cxnId="{9587E788-B747-4977-9912-31334852B486}">
      <dgm:prSet/>
      <dgm:spPr/>
      <dgm:t>
        <a:bodyPr/>
        <a:lstStyle/>
        <a:p>
          <a:endParaRPr lang="ru-RU" b="1" i="0">
            <a:solidFill>
              <a:schemeClr val="tx1"/>
            </a:solidFill>
          </a:endParaRPr>
        </a:p>
      </dgm:t>
    </dgm:pt>
    <dgm:pt modelId="{51C14F47-034B-4FC5-9FB6-4469687C3097}">
      <dgm:prSet phldrT="[Текст]" custT="1"/>
      <dgm:spPr/>
      <dgm:t>
        <a:bodyPr/>
        <a:lstStyle/>
        <a:p>
          <a:r>
            <a:rPr lang="ru-RU" sz="1600" b="1" i="0" dirty="0" smtClean="0">
              <a:solidFill>
                <a:schemeClr val="tx1"/>
              </a:solidFill>
            </a:rPr>
            <a:t>Идеология и политика, учитывающие положительные качества соотечественников (честная конкуренция, солидарность, уважение частных и государственных интересов)</a:t>
          </a:r>
          <a:endParaRPr lang="ru-RU" sz="1600" b="1" i="0" dirty="0">
            <a:solidFill>
              <a:schemeClr val="tx1"/>
            </a:solidFill>
          </a:endParaRPr>
        </a:p>
      </dgm:t>
    </dgm:pt>
    <dgm:pt modelId="{E92E6D98-E2E2-4510-88C9-380253F5D0F6}" type="parTrans" cxnId="{FB50985E-6863-4B1A-9087-A42DF3831EF5}">
      <dgm:prSet/>
      <dgm:spPr/>
      <dgm:t>
        <a:bodyPr/>
        <a:lstStyle/>
        <a:p>
          <a:endParaRPr lang="ru-RU" b="1" i="0">
            <a:solidFill>
              <a:schemeClr val="tx1"/>
            </a:solidFill>
          </a:endParaRPr>
        </a:p>
      </dgm:t>
    </dgm:pt>
    <dgm:pt modelId="{179A5A34-BBE2-45C7-A7A3-4DFA6A4D81FE}" type="sibTrans" cxnId="{FB50985E-6863-4B1A-9087-A42DF3831EF5}">
      <dgm:prSet/>
      <dgm:spPr/>
      <dgm:t>
        <a:bodyPr/>
        <a:lstStyle/>
        <a:p>
          <a:endParaRPr lang="ru-RU" b="1" i="0">
            <a:solidFill>
              <a:schemeClr val="tx1"/>
            </a:solidFill>
          </a:endParaRPr>
        </a:p>
      </dgm:t>
    </dgm:pt>
    <dgm:pt modelId="{D5EB3820-96D8-4119-8CFC-D27789AC0AEC}" type="pres">
      <dgm:prSet presAssocID="{E7047598-6E63-46E6-AA6B-A52F7CE0969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920409-A114-4F6C-808A-2ADD78ABF20D}" type="pres">
      <dgm:prSet presAssocID="{263DCE76-C2D1-450E-8AD1-DB63B0C6B747}" presName="centerShape" presStyleLbl="node0" presStyleIdx="0" presStyleCnt="1" custScaleX="113552"/>
      <dgm:spPr/>
      <dgm:t>
        <a:bodyPr/>
        <a:lstStyle/>
        <a:p>
          <a:endParaRPr lang="ru-RU"/>
        </a:p>
      </dgm:t>
    </dgm:pt>
    <dgm:pt modelId="{A7D1BD34-5F7C-48E3-A021-0F1162D012CC}" type="pres">
      <dgm:prSet presAssocID="{8F25D236-5795-4113-A217-492130492BA7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E629ADF2-1C18-421C-BF21-51ED00B2FC51}" type="pres">
      <dgm:prSet presAssocID="{40F0F3D7-7E4A-4A2C-BF23-7B75C0BF7577}" presName="node" presStyleLbl="node1" presStyleIdx="0" presStyleCnt="3" custScaleX="110000" custScaleY="11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D8F62C-1346-4C21-89BD-F33640D32580}" type="pres">
      <dgm:prSet presAssocID="{29143855-1044-4F8E-9D76-9FAC844EC8B9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74DD3E91-5B85-4451-A72F-C5A027E5E3C5}" type="pres">
      <dgm:prSet presAssocID="{7749353D-655D-44B2-922B-0455238E756B}" presName="node" presStyleLbl="node1" presStyleIdx="1" presStyleCnt="3" custScaleX="110000" custScaleY="11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66840D-2166-4A13-9FEF-151827B0B2AD}" type="pres">
      <dgm:prSet presAssocID="{E92E6D98-E2E2-4510-88C9-380253F5D0F6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97FE1F00-98A6-465D-B165-ECDE0ED474D6}" type="pres">
      <dgm:prSet presAssocID="{51C14F47-034B-4FC5-9FB6-4469687C3097}" presName="node" presStyleLbl="node1" presStyleIdx="2" presStyleCnt="3" custScaleX="110000" custScaleY="11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7C4654-94B5-4A1C-90EB-1D0DE6F856AE}" srcId="{E7047598-6E63-46E6-AA6B-A52F7CE0969A}" destId="{263DCE76-C2D1-450E-8AD1-DB63B0C6B747}" srcOrd="0" destOrd="0" parTransId="{E906BD9F-8908-459D-91A4-E035E6291327}" sibTransId="{F52DA741-76D6-4820-AB8F-3FFF766EFB45}"/>
    <dgm:cxn modelId="{ECEA4ACB-7E7D-46A5-9825-1A843A0779ED}" type="presOf" srcId="{51C14F47-034B-4FC5-9FB6-4469687C3097}" destId="{97FE1F00-98A6-465D-B165-ECDE0ED474D6}" srcOrd="0" destOrd="0" presId="urn:microsoft.com/office/officeart/2005/8/layout/radial4"/>
    <dgm:cxn modelId="{68F941BB-F577-4D6D-818E-C4F03E4AAFF0}" srcId="{263DCE76-C2D1-450E-8AD1-DB63B0C6B747}" destId="{40F0F3D7-7E4A-4A2C-BF23-7B75C0BF7577}" srcOrd="0" destOrd="0" parTransId="{8F25D236-5795-4113-A217-492130492BA7}" sibTransId="{A3ABCFF7-7070-447C-B1D1-D138374C7464}"/>
    <dgm:cxn modelId="{D1BAAA70-934B-40DB-B27C-54FC2EB69758}" type="presOf" srcId="{8F25D236-5795-4113-A217-492130492BA7}" destId="{A7D1BD34-5F7C-48E3-A021-0F1162D012CC}" srcOrd="0" destOrd="0" presId="urn:microsoft.com/office/officeart/2005/8/layout/radial4"/>
    <dgm:cxn modelId="{AAF2C32B-AD1C-40DA-8284-B19297819C41}" type="presOf" srcId="{40F0F3D7-7E4A-4A2C-BF23-7B75C0BF7577}" destId="{E629ADF2-1C18-421C-BF21-51ED00B2FC51}" srcOrd="0" destOrd="0" presId="urn:microsoft.com/office/officeart/2005/8/layout/radial4"/>
    <dgm:cxn modelId="{3D094638-0CD6-412D-ADB5-1FD6CB3D0D94}" type="presOf" srcId="{263DCE76-C2D1-450E-8AD1-DB63B0C6B747}" destId="{48920409-A114-4F6C-808A-2ADD78ABF20D}" srcOrd="0" destOrd="0" presId="urn:microsoft.com/office/officeart/2005/8/layout/radial4"/>
    <dgm:cxn modelId="{1A70E25A-1FC2-49CF-9374-39D46A7E364B}" type="presOf" srcId="{E7047598-6E63-46E6-AA6B-A52F7CE0969A}" destId="{D5EB3820-96D8-4119-8CFC-D27789AC0AEC}" srcOrd="0" destOrd="0" presId="urn:microsoft.com/office/officeart/2005/8/layout/radial4"/>
    <dgm:cxn modelId="{9587E788-B747-4977-9912-31334852B486}" srcId="{263DCE76-C2D1-450E-8AD1-DB63B0C6B747}" destId="{7749353D-655D-44B2-922B-0455238E756B}" srcOrd="1" destOrd="0" parTransId="{29143855-1044-4F8E-9D76-9FAC844EC8B9}" sibTransId="{17C83A4D-86F2-4951-81E9-9C2621155C76}"/>
    <dgm:cxn modelId="{29607DE1-EC05-4C18-9E86-C1292444E50B}" type="presOf" srcId="{29143855-1044-4F8E-9D76-9FAC844EC8B9}" destId="{91D8F62C-1346-4C21-89BD-F33640D32580}" srcOrd="0" destOrd="0" presId="urn:microsoft.com/office/officeart/2005/8/layout/radial4"/>
    <dgm:cxn modelId="{EBF3DA39-7FD2-4DA0-94E2-04E2FABDFA00}" type="presOf" srcId="{7749353D-655D-44B2-922B-0455238E756B}" destId="{74DD3E91-5B85-4451-A72F-C5A027E5E3C5}" srcOrd="0" destOrd="0" presId="urn:microsoft.com/office/officeart/2005/8/layout/radial4"/>
    <dgm:cxn modelId="{FB50985E-6863-4B1A-9087-A42DF3831EF5}" srcId="{263DCE76-C2D1-450E-8AD1-DB63B0C6B747}" destId="{51C14F47-034B-4FC5-9FB6-4469687C3097}" srcOrd="2" destOrd="0" parTransId="{E92E6D98-E2E2-4510-88C9-380253F5D0F6}" sibTransId="{179A5A34-BBE2-45C7-A7A3-4DFA6A4D81FE}"/>
    <dgm:cxn modelId="{84353B96-DD16-4EEF-A547-75A5204AAE08}" type="presOf" srcId="{E92E6D98-E2E2-4510-88C9-380253F5D0F6}" destId="{FD66840D-2166-4A13-9FEF-151827B0B2AD}" srcOrd="0" destOrd="0" presId="urn:microsoft.com/office/officeart/2005/8/layout/radial4"/>
    <dgm:cxn modelId="{241D2FA0-A59E-44B4-A8DC-0B7967CB6F8C}" type="presParOf" srcId="{D5EB3820-96D8-4119-8CFC-D27789AC0AEC}" destId="{48920409-A114-4F6C-808A-2ADD78ABF20D}" srcOrd="0" destOrd="0" presId="urn:microsoft.com/office/officeart/2005/8/layout/radial4"/>
    <dgm:cxn modelId="{54B237B8-9A0D-47F7-91C4-BEED4F861A44}" type="presParOf" srcId="{D5EB3820-96D8-4119-8CFC-D27789AC0AEC}" destId="{A7D1BD34-5F7C-48E3-A021-0F1162D012CC}" srcOrd="1" destOrd="0" presId="urn:microsoft.com/office/officeart/2005/8/layout/radial4"/>
    <dgm:cxn modelId="{DD3A4C02-9D7A-49E1-8BE6-DFDD913AB343}" type="presParOf" srcId="{D5EB3820-96D8-4119-8CFC-D27789AC0AEC}" destId="{E629ADF2-1C18-421C-BF21-51ED00B2FC51}" srcOrd="2" destOrd="0" presId="urn:microsoft.com/office/officeart/2005/8/layout/radial4"/>
    <dgm:cxn modelId="{6EC0E0E4-D3F8-4ACC-ABB0-E77C170BF6F0}" type="presParOf" srcId="{D5EB3820-96D8-4119-8CFC-D27789AC0AEC}" destId="{91D8F62C-1346-4C21-89BD-F33640D32580}" srcOrd="3" destOrd="0" presId="urn:microsoft.com/office/officeart/2005/8/layout/radial4"/>
    <dgm:cxn modelId="{9937B541-7754-4F1D-9F6F-953D5AB9FC52}" type="presParOf" srcId="{D5EB3820-96D8-4119-8CFC-D27789AC0AEC}" destId="{74DD3E91-5B85-4451-A72F-C5A027E5E3C5}" srcOrd="4" destOrd="0" presId="urn:microsoft.com/office/officeart/2005/8/layout/radial4"/>
    <dgm:cxn modelId="{4864BDDA-4E19-4693-975F-EB2B0E43F69A}" type="presParOf" srcId="{D5EB3820-96D8-4119-8CFC-D27789AC0AEC}" destId="{FD66840D-2166-4A13-9FEF-151827B0B2AD}" srcOrd="5" destOrd="0" presId="urn:microsoft.com/office/officeart/2005/8/layout/radial4"/>
    <dgm:cxn modelId="{60159B21-0F07-4317-9C0A-DCEAF72F1226}" type="presParOf" srcId="{D5EB3820-96D8-4119-8CFC-D27789AC0AEC}" destId="{97FE1F00-98A6-465D-B165-ECDE0ED474D6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A9791D3-54EA-4152-91AD-2C965EB90152}" type="doc">
      <dgm:prSet loTypeId="urn:microsoft.com/office/officeart/2005/8/layout/vList2" loCatId="list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E53B22E5-51A4-4291-94F6-276ABF16335F}">
      <dgm:prSet/>
      <dgm:spPr>
        <a:solidFill>
          <a:schemeClr val="bg2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ru-RU" dirty="0" smtClean="0"/>
            <a:t>Снижение издержек производства в (в первую очередь – в машиностроении, аграрном и топливно-сырьевом секторах);</a:t>
          </a:r>
          <a:endParaRPr lang="ru-RU" dirty="0"/>
        </a:p>
      </dgm:t>
    </dgm:pt>
    <dgm:pt modelId="{EABD78F2-D24A-4581-B671-659EA8C75F15}" type="parTrans" cxnId="{CDE9A9A8-32EA-4C3B-9A3C-4D16E309B6BF}">
      <dgm:prSet/>
      <dgm:spPr/>
      <dgm:t>
        <a:bodyPr/>
        <a:lstStyle/>
        <a:p>
          <a:endParaRPr lang="ru-RU"/>
        </a:p>
      </dgm:t>
    </dgm:pt>
    <dgm:pt modelId="{82FDD1DC-9484-4A6D-A0F3-BC372FA70951}" type="sibTrans" cxnId="{CDE9A9A8-32EA-4C3B-9A3C-4D16E309B6BF}">
      <dgm:prSet/>
      <dgm:spPr/>
      <dgm:t>
        <a:bodyPr/>
        <a:lstStyle/>
        <a:p>
          <a:endParaRPr lang="ru-RU"/>
        </a:p>
      </dgm:t>
    </dgm:pt>
    <dgm:pt modelId="{308E67B6-AD5A-49EA-92C5-089650470D5C}">
      <dgm:prSet/>
      <dgm:spPr>
        <a:solidFill>
          <a:schemeClr val="bg2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ru-RU" dirty="0" smtClean="0"/>
            <a:t>Повышение инновационной активности в этих секторах с целью обеспечения базы для двух остальных подсистем и гарантии экономической безопасности; </a:t>
          </a:r>
          <a:endParaRPr lang="ru-RU" dirty="0"/>
        </a:p>
      </dgm:t>
    </dgm:pt>
    <dgm:pt modelId="{FCCCFAC0-8DAB-4684-9207-FEEE849BE05E}" type="parTrans" cxnId="{5304DDFB-4037-4388-A0D7-E7180FEC1AAC}">
      <dgm:prSet/>
      <dgm:spPr/>
      <dgm:t>
        <a:bodyPr/>
        <a:lstStyle/>
        <a:p>
          <a:endParaRPr lang="ru-RU"/>
        </a:p>
      </dgm:t>
    </dgm:pt>
    <dgm:pt modelId="{5843287F-AD58-4A58-8722-945BD02C2F8F}" type="sibTrans" cxnId="{5304DDFB-4037-4388-A0D7-E7180FEC1AAC}">
      <dgm:prSet/>
      <dgm:spPr/>
      <dgm:t>
        <a:bodyPr/>
        <a:lstStyle/>
        <a:p>
          <a:endParaRPr lang="ru-RU"/>
        </a:p>
      </dgm:t>
    </dgm:pt>
    <dgm:pt modelId="{022B316D-7008-4236-8318-9F7C46AAE988}">
      <dgm:prSet/>
      <dgm:spPr>
        <a:solidFill>
          <a:schemeClr val="bg2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ru-RU" dirty="0" smtClean="0"/>
            <a:t>Позитивное использование патриархальных традиций, предотвращающих чрезмерное </a:t>
          </a:r>
          <a:r>
            <a:rPr lang="ru-RU" dirty="0" err="1" smtClean="0"/>
            <a:t>забегание</a:t>
          </a:r>
          <a:r>
            <a:rPr lang="ru-RU" dirty="0" smtClean="0"/>
            <a:t> вперед и играющих стабилизирующую роль.</a:t>
          </a:r>
          <a:endParaRPr lang="ru-RU" dirty="0"/>
        </a:p>
      </dgm:t>
    </dgm:pt>
    <dgm:pt modelId="{2AD10264-7E2C-423E-A5EF-E4B240407452}" type="parTrans" cxnId="{160868ED-7EFF-4919-B3E6-6F978E864121}">
      <dgm:prSet/>
      <dgm:spPr/>
      <dgm:t>
        <a:bodyPr/>
        <a:lstStyle/>
        <a:p>
          <a:endParaRPr lang="ru-RU"/>
        </a:p>
      </dgm:t>
    </dgm:pt>
    <dgm:pt modelId="{0CF2F3EB-AFAD-4FC9-A973-9D7692B0AE48}" type="sibTrans" cxnId="{160868ED-7EFF-4919-B3E6-6F978E864121}">
      <dgm:prSet/>
      <dgm:spPr/>
      <dgm:t>
        <a:bodyPr/>
        <a:lstStyle/>
        <a:p>
          <a:endParaRPr lang="ru-RU"/>
        </a:p>
      </dgm:t>
    </dgm:pt>
    <dgm:pt modelId="{A317192E-FA8A-4D66-B077-6A231623C028}" type="pres">
      <dgm:prSet presAssocID="{3A9791D3-54EA-4152-91AD-2C965EB9015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9B7DAD-27B7-426E-8897-099369733CD1}" type="pres">
      <dgm:prSet presAssocID="{E53B22E5-51A4-4291-94F6-276ABF16335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938BC0-0B28-473D-B432-FD56BF8720F5}" type="pres">
      <dgm:prSet presAssocID="{82FDD1DC-9484-4A6D-A0F3-BC372FA70951}" presName="spacer" presStyleCnt="0"/>
      <dgm:spPr/>
    </dgm:pt>
    <dgm:pt modelId="{748F6A33-7E44-4FA5-B678-9A8817FAA6EC}" type="pres">
      <dgm:prSet presAssocID="{308E67B6-AD5A-49EA-92C5-089650470D5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085CA4-FF77-453B-94E1-2498EB5BB2CE}" type="pres">
      <dgm:prSet presAssocID="{5843287F-AD58-4A58-8722-945BD02C2F8F}" presName="spacer" presStyleCnt="0"/>
      <dgm:spPr/>
    </dgm:pt>
    <dgm:pt modelId="{E51076AD-0C51-4A40-8B48-FC3011462ED5}" type="pres">
      <dgm:prSet presAssocID="{022B316D-7008-4236-8318-9F7C46AAE98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E9A9A8-32EA-4C3B-9A3C-4D16E309B6BF}" srcId="{3A9791D3-54EA-4152-91AD-2C965EB90152}" destId="{E53B22E5-51A4-4291-94F6-276ABF16335F}" srcOrd="0" destOrd="0" parTransId="{EABD78F2-D24A-4581-B671-659EA8C75F15}" sibTransId="{82FDD1DC-9484-4A6D-A0F3-BC372FA70951}"/>
    <dgm:cxn modelId="{9572E682-8912-49E8-A3BD-641CB296A4D6}" type="presOf" srcId="{3A9791D3-54EA-4152-91AD-2C965EB90152}" destId="{A317192E-FA8A-4D66-B077-6A231623C028}" srcOrd="0" destOrd="0" presId="urn:microsoft.com/office/officeart/2005/8/layout/vList2"/>
    <dgm:cxn modelId="{B3CAC7D2-B721-4794-88E0-BCB88BE0EB36}" type="presOf" srcId="{308E67B6-AD5A-49EA-92C5-089650470D5C}" destId="{748F6A33-7E44-4FA5-B678-9A8817FAA6EC}" srcOrd="0" destOrd="0" presId="urn:microsoft.com/office/officeart/2005/8/layout/vList2"/>
    <dgm:cxn modelId="{234AEA2A-71AD-42DB-81DB-1E1EE8050FCC}" type="presOf" srcId="{022B316D-7008-4236-8318-9F7C46AAE988}" destId="{E51076AD-0C51-4A40-8B48-FC3011462ED5}" srcOrd="0" destOrd="0" presId="urn:microsoft.com/office/officeart/2005/8/layout/vList2"/>
    <dgm:cxn modelId="{FBA12B34-3D75-45C9-AA04-7741B2DA2E97}" type="presOf" srcId="{E53B22E5-51A4-4291-94F6-276ABF16335F}" destId="{279B7DAD-27B7-426E-8897-099369733CD1}" srcOrd="0" destOrd="0" presId="urn:microsoft.com/office/officeart/2005/8/layout/vList2"/>
    <dgm:cxn modelId="{5304DDFB-4037-4388-A0D7-E7180FEC1AAC}" srcId="{3A9791D3-54EA-4152-91AD-2C965EB90152}" destId="{308E67B6-AD5A-49EA-92C5-089650470D5C}" srcOrd="1" destOrd="0" parTransId="{FCCCFAC0-8DAB-4684-9207-FEEE849BE05E}" sibTransId="{5843287F-AD58-4A58-8722-945BD02C2F8F}"/>
    <dgm:cxn modelId="{160868ED-7EFF-4919-B3E6-6F978E864121}" srcId="{3A9791D3-54EA-4152-91AD-2C965EB90152}" destId="{022B316D-7008-4236-8318-9F7C46AAE988}" srcOrd="2" destOrd="0" parTransId="{2AD10264-7E2C-423E-A5EF-E4B240407452}" sibTransId="{0CF2F3EB-AFAD-4FC9-A973-9D7692B0AE48}"/>
    <dgm:cxn modelId="{9B3790E0-6173-4EA5-9F49-72A24E6A6F08}" type="presParOf" srcId="{A317192E-FA8A-4D66-B077-6A231623C028}" destId="{279B7DAD-27B7-426E-8897-099369733CD1}" srcOrd="0" destOrd="0" presId="urn:microsoft.com/office/officeart/2005/8/layout/vList2"/>
    <dgm:cxn modelId="{36204CA5-2EAC-4588-B43A-47BB9308932E}" type="presParOf" srcId="{A317192E-FA8A-4D66-B077-6A231623C028}" destId="{67938BC0-0B28-473D-B432-FD56BF8720F5}" srcOrd="1" destOrd="0" presId="urn:microsoft.com/office/officeart/2005/8/layout/vList2"/>
    <dgm:cxn modelId="{5D0776B0-B7D0-4EF0-88E4-173ECA7E85F3}" type="presParOf" srcId="{A317192E-FA8A-4D66-B077-6A231623C028}" destId="{748F6A33-7E44-4FA5-B678-9A8817FAA6EC}" srcOrd="2" destOrd="0" presId="urn:microsoft.com/office/officeart/2005/8/layout/vList2"/>
    <dgm:cxn modelId="{F01C3DBA-9693-4447-9A1B-68A232931FA9}" type="presParOf" srcId="{A317192E-FA8A-4D66-B077-6A231623C028}" destId="{0B085CA4-FF77-453B-94E1-2498EB5BB2CE}" srcOrd="3" destOrd="0" presId="urn:microsoft.com/office/officeart/2005/8/layout/vList2"/>
    <dgm:cxn modelId="{6620D86B-84DB-4669-B391-CDBA1290D4BD}" type="presParOf" srcId="{A317192E-FA8A-4D66-B077-6A231623C028}" destId="{E51076AD-0C51-4A40-8B48-FC3011462ED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FB10608-D3E5-43DA-8201-50E3B631D78C}" type="doc">
      <dgm:prSet loTypeId="urn:microsoft.com/office/officeart/2005/8/layout/vList2" loCatId="list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858ED212-D110-4F6B-9BEE-D723DF9B7D4D}">
      <dgm:prSet/>
      <dgm:spPr>
        <a:solidFill>
          <a:schemeClr val="bg2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ru-RU" dirty="0" smtClean="0"/>
            <a:t>Восстановление отечественного массового поточного производства; </a:t>
          </a:r>
          <a:endParaRPr lang="ru-RU" dirty="0"/>
        </a:p>
      </dgm:t>
    </dgm:pt>
    <dgm:pt modelId="{B24DD8FE-1BDB-4F43-9FB0-0E885AF32CD3}" type="parTrans" cxnId="{E640F0F6-8C57-49A6-BCA6-0738374E6F79}">
      <dgm:prSet/>
      <dgm:spPr/>
      <dgm:t>
        <a:bodyPr/>
        <a:lstStyle/>
        <a:p>
          <a:endParaRPr lang="ru-RU"/>
        </a:p>
      </dgm:t>
    </dgm:pt>
    <dgm:pt modelId="{0B193EC6-B0B4-4878-96C7-705F95E850AA}" type="sibTrans" cxnId="{E640F0F6-8C57-49A6-BCA6-0738374E6F79}">
      <dgm:prSet/>
      <dgm:spPr/>
      <dgm:t>
        <a:bodyPr/>
        <a:lstStyle/>
        <a:p>
          <a:endParaRPr lang="ru-RU"/>
        </a:p>
      </dgm:t>
    </dgm:pt>
    <dgm:pt modelId="{86D551E7-010E-4CE6-8D4D-7D7515FE371D}">
      <dgm:prSet/>
      <dgm:spPr>
        <a:solidFill>
          <a:schemeClr val="bg2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ru-RU" dirty="0" smtClean="0"/>
            <a:t>Обеспечение доступность для бизнеса кредитно-финансовых, страховых и прочих услуг;</a:t>
          </a:r>
          <a:endParaRPr lang="ru-RU" dirty="0"/>
        </a:p>
      </dgm:t>
    </dgm:pt>
    <dgm:pt modelId="{79D89A1A-134B-4642-AE05-39D7E60CCFB3}" type="parTrans" cxnId="{7B914C67-C40A-44F9-B2CC-34D4A282C111}">
      <dgm:prSet/>
      <dgm:spPr/>
      <dgm:t>
        <a:bodyPr/>
        <a:lstStyle/>
        <a:p>
          <a:endParaRPr lang="ru-RU"/>
        </a:p>
      </dgm:t>
    </dgm:pt>
    <dgm:pt modelId="{36B910E8-751F-4897-A29F-BE2D63ED1190}" type="sibTrans" cxnId="{7B914C67-C40A-44F9-B2CC-34D4A282C111}">
      <dgm:prSet/>
      <dgm:spPr/>
      <dgm:t>
        <a:bodyPr/>
        <a:lstStyle/>
        <a:p>
          <a:endParaRPr lang="ru-RU"/>
        </a:p>
      </dgm:t>
    </dgm:pt>
    <dgm:pt modelId="{85D78F2B-265E-4DA4-BC53-24A7BBBC2212}">
      <dgm:prSet/>
      <dgm:spPr>
        <a:solidFill>
          <a:schemeClr val="bg2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ru-RU" dirty="0" smtClean="0"/>
            <a:t>Проведение антикоррупционных и институциональных реформ, что будет способствовать развитию справедливой конкурентной среды</a:t>
          </a:r>
          <a:endParaRPr lang="ru-RU" dirty="0"/>
        </a:p>
      </dgm:t>
    </dgm:pt>
    <dgm:pt modelId="{12DBC1DB-7D74-4CB1-A788-296543BB2EDE}" type="parTrans" cxnId="{33226228-F9B4-42EF-A014-CE0327A5E7A6}">
      <dgm:prSet/>
      <dgm:spPr/>
      <dgm:t>
        <a:bodyPr/>
        <a:lstStyle/>
        <a:p>
          <a:endParaRPr lang="ru-RU"/>
        </a:p>
      </dgm:t>
    </dgm:pt>
    <dgm:pt modelId="{93CD38CE-A0B1-434F-8BE5-249F8818AE51}" type="sibTrans" cxnId="{33226228-F9B4-42EF-A014-CE0327A5E7A6}">
      <dgm:prSet/>
      <dgm:spPr/>
      <dgm:t>
        <a:bodyPr/>
        <a:lstStyle/>
        <a:p>
          <a:endParaRPr lang="ru-RU"/>
        </a:p>
      </dgm:t>
    </dgm:pt>
    <dgm:pt modelId="{04DE113D-4D60-418C-AD6A-8140B8BAE6C0}" type="pres">
      <dgm:prSet presAssocID="{2FB10608-D3E5-43DA-8201-50E3B631D78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D15BC4-6D4F-484B-A045-05104FC36F32}" type="pres">
      <dgm:prSet presAssocID="{858ED212-D110-4F6B-9BEE-D723DF9B7D4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4FB047-5DBA-42CA-BF03-011D83F0DD04}" type="pres">
      <dgm:prSet presAssocID="{0B193EC6-B0B4-4878-96C7-705F95E850AA}" presName="spacer" presStyleCnt="0"/>
      <dgm:spPr/>
    </dgm:pt>
    <dgm:pt modelId="{0955A1ED-5F11-4627-A754-D6862AF064FE}" type="pres">
      <dgm:prSet presAssocID="{86D551E7-010E-4CE6-8D4D-7D7515FE371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D909BA-FAEB-418F-89C6-D72A3F7B9F7A}" type="pres">
      <dgm:prSet presAssocID="{36B910E8-751F-4897-A29F-BE2D63ED1190}" presName="spacer" presStyleCnt="0"/>
      <dgm:spPr/>
    </dgm:pt>
    <dgm:pt modelId="{DFA71651-5D9C-482D-86FB-108215DFF933}" type="pres">
      <dgm:prSet presAssocID="{85D78F2B-265E-4DA4-BC53-24A7BBBC221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CF03FD-4A18-48D5-BCCD-5070B41EE87B}" type="presOf" srcId="{858ED212-D110-4F6B-9BEE-D723DF9B7D4D}" destId="{99D15BC4-6D4F-484B-A045-05104FC36F32}" srcOrd="0" destOrd="0" presId="urn:microsoft.com/office/officeart/2005/8/layout/vList2"/>
    <dgm:cxn modelId="{E640F0F6-8C57-49A6-BCA6-0738374E6F79}" srcId="{2FB10608-D3E5-43DA-8201-50E3B631D78C}" destId="{858ED212-D110-4F6B-9BEE-D723DF9B7D4D}" srcOrd="0" destOrd="0" parTransId="{B24DD8FE-1BDB-4F43-9FB0-0E885AF32CD3}" sibTransId="{0B193EC6-B0B4-4878-96C7-705F95E850AA}"/>
    <dgm:cxn modelId="{08A80D7F-CAB3-45C0-A370-6F0EE6BA6E7A}" type="presOf" srcId="{85D78F2B-265E-4DA4-BC53-24A7BBBC2212}" destId="{DFA71651-5D9C-482D-86FB-108215DFF933}" srcOrd="0" destOrd="0" presId="urn:microsoft.com/office/officeart/2005/8/layout/vList2"/>
    <dgm:cxn modelId="{7B914C67-C40A-44F9-B2CC-34D4A282C111}" srcId="{2FB10608-D3E5-43DA-8201-50E3B631D78C}" destId="{86D551E7-010E-4CE6-8D4D-7D7515FE371D}" srcOrd="1" destOrd="0" parTransId="{79D89A1A-134B-4642-AE05-39D7E60CCFB3}" sibTransId="{36B910E8-751F-4897-A29F-BE2D63ED1190}"/>
    <dgm:cxn modelId="{33226228-F9B4-42EF-A014-CE0327A5E7A6}" srcId="{2FB10608-D3E5-43DA-8201-50E3B631D78C}" destId="{85D78F2B-265E-4DA4-BC53-24A7BBBC2212}" srcOrd="2" destOrd="0" parTransId="{12DBC1DB-7D74-4CB1-A788-296543BB2EDE}" sibTransId="{93CD38CE-A0B1-434F-8BE5-249F8818AE51}"/>
    <dgm:cxn modelId="{6AE08CC1-D404-4BF9-B442-ED832EF54F9E}" type="presOf" srcId="{2FB10608-D3E5-43DA-8201-50E3B631D78C}" destId="{04DE113D-4D60-418C-AD6A-8140B8BAE6C0}" srcOrd="0" destOrd="0" presId="urn:microsoft.com/office/officeart/2005/8/layout/vList2"/>
    <dgm:cxn modelId="{C0A96A96-530E-4521-A190-6B9081EB4F32}" type="presOf" srcId="{86D551E7-010E-4CE6-8D4D-7D7515FE371D}" destId="{0955A1ED-5F11-4627-A754-D6862AF064FE}" srcOrd="0" destOrd="0" presId="urn:microsoft.com/office/officeart/2005/8/layout/vList2"/>
    <dgm:cxn modelId="{AAE80209-6082-4218-9BB4-DB24252013A3}" type="presParOf" srcId="{04DE113D-4D60-418C-AD6A-8140B8BAE6C0}" destId="{99D15BC4-6D4F-484B-A045-05104FC36F32}" srcOrd="0" destOrd="0" presId="urn:microsoft.com/office/officeart/2005/8/layout/vList2"/>
    <dgm:cxn modelId="{9C34C9B5-3C14-4EB8-A989-493E4CA1A9DE}" type="presParOf" srcId="{04DE113D-4D60-418C-AD6A-8140B8BAE6C0}" destId="{A24FB047-5DBA-42CA-BF03-011D83F0DD04}" srcOrd="1" destOrd="0" presId="urn:microsoft.com/office/officeart/2005/8/layout/vList2"/>
    <dgm:cxn modelId="{8ECF3326-151A-4BE4-BDB1-7CA2D9C796FD}" type="presParOf" srcId="{04DE113D-4D60-418C-AD6A-8140B8BAE6C0}" destId="{0955A1ED-5F11-4627-A754-D6862AF064FE}" srcOrd="2" destOrd="0" presId="urn:microsoft.com/office/officeart/2005/8/layout/vList2"/>
    <dgm:cxn modelId="{C08AF5B7-9475-4BA2-A0BD-14F9C873ECCF}" type="presParOf" srcId="{04DE113D-4D60-418C-AD6A-8140B8BAE6C0}" destId="{60D909BA-FAEB-418F-89C6-D72A3F7B9F7A}" srcOrd="3" destOrd="0" presId="urn:microsoft.com/office/officeart/2005/8/layout/vList2"/>
    <dgm:cxn modelId="{E30C4DD5-2A8C-4970-A993-805E0E9FF115}" type="presParOf" srcId="{04DE113D-4D60-418C-AD6A-8140B8BAE6C0}" destId="{DFA71651-5D9C-482D-86FB-108215DFF93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A4BDDDE-E436-4247-A297-8F21565B1C43}" type="doc">
      <dgm:prSet loTypeId="urn:microsoft.com/office/officeart/2005/8/layout/chevron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E08215B6-C268-4EDD-B394-327BC41960DE}">
      <dgm:prSet phldrT="[Текст]" phldr="1"/>
      <dgm:spPr/>
      <dgm:t>
        <a:bodyPr/>
        <a:lstStyle/>
        <a:p>
          <a:endParaRPr lang="ru-RU"/>
        </a:p>
      </dgm:t>
    </dgm:pt>
    <dgm:pt modelId="{D6505EC3-056E-432D-9954-18E4382286CA}" type="parTrans" cxnId="{E6EDB6C6-9039-4D5F-B316-9218C07E7582}">
      <dgm:prSet/>
      <dgm:spPr/>
      <dgm:t>
        <a:bodyPr/>
        <a:lstStyle/>
        <a:p>
          <a:endParaRPr lang="ru-RU"/>
        </a:p>
      </dgm:t>
    </dgm:pt>
    <dgm:pt modelId="{2927750A-4864-40A3-A1CF-2240531F293C}" type="sibTrans" cxnId="{E6EDB6C6-9039-4D5F-B316-9218C07E7582}">
      <dgm:prSet/>
      <dgm:spPr/>
      <dgm:t>
        <a:bodyPr/>
        <a:lstStyle/>
        <a:p>
          <a:endParaRPr lang="ru-RU"/>
        </a:p>
      </dgm:t>
    </dgm:pt>
    <dgm:pt modelId="{AEF67F1C-B67E-454A-815C-5854778A43F9}">
      <dgm:prSet phldrT="[Текст]" custT="1"/>
      <dgm:spPr/>
      <dgm:t>
        <a:bodyPr/>
        <a:lstStyle/>
        <a:p>
          <a:r>
            <a:rPr lang="ru-RU" sz="1900" dirty="0" smtClean="0"/>
            <a:t>Налицо – необходимость реиндустриализации приоритетного развития сферы материального производства</a:t>
          </a:r>
          <a:endParaRPr lang="ru-RU" sz="1900" dirty="0"/>
        </a:p>
      </dgm:t>
    </dgm:pt>
    <dgm:pt modelId="{05E655A2-F0C6-4741-8319-D82F703E498D}" type="parTrans" cxnId="{3569BEC9-4C73-474A-B928-A3DA2C63162E}">
      <dgm:prSet/>
      <dgm:spPr/>
      <dgm:t>
        <a:bodyPr/>
        <a:lstStyle/>
        <a:p>
          <a:endParaRPr lang="ru-RU"/>
        </a:p>
      </dgm:t>
    </dgm:pt>
    <dgm:pt modelId="{C523F607-084E-4BDC-AC64-ACD0D3B445A5}" type="sibTrans" cxnId="{3569BEC9-4C73-474A-B928-A3DA2C63162E}">
      <dgm:prSet/>
      <dgm:spPr/>
      <dgm:t>
        <a:bodyPr/>
        <a:lstStyle/>
        <a:p>
          <a:endParaRPr lang="ru-RU"/>
        </a:p>
      </dgm:t>
    </dgm:pt>
    <dgm:pt modelId="{78C7FBBE-9F89-46B0-AE7F-C29FE206EA9C}">
      <dgm:prSet phldrT="[Текст]" phldr="1"/>
      <dgm:spPr/>
      <dgm:t>
        <a:bodyPr/>
        <a:lstStyle/>
        <a:p>
          <a:endParaRPr lang="ru-RU"/>
        </a:p>
      </dgm:t>
    </dgm:pt>
    <dgm:pt modelId="{E6E32741-9B00-4CE6-AA28-F766E4209246}" type="parTrans" cxnId="{1AE50B1B-19E0-4C12-908B-7C3B980F0041}">
      <dgm:prSet/>
      <dgm:spPr/>
      <dgm:t>
        <a:bodyPr/>
        <a:lstStyle/>
        <a:p>
          <a:endParaRPr lang="ru-RU"/>
        </a:p>
      </dgm:t>
    </dgm:pt>
    <dgm:pt modelId="{4650311A-4F95-493D-9ACC-804A20BF93AA}" type="sibTrans" cxnId="{1AE50B1B-19E0-4C12-908B-7C3B980F0041}">
      <dgm:prSet/>
      <dgm:spPr/>
      <dgm:t>
        <a:bodyPr/>
        <a:lstStyle/>
        <a:p>
          <a:endParaRPr lang="ru-RU"/>
        </a:p>
      </dgm:t>
    </dgm:pt>
    <dgm:pt modelId="{334FE0AD-3CC1-4187-B78A-823F7AEF5753}">
      <dgm:prSet phldrT="[Текст]" custT="1"/>
      <dgm:spPr/>
      <dgm:t>
        <a:bodyPr/>
        <a:lstStyle/>
        <a:p>
          <a:r>
            <a:rPr lang="ru-RU" sz="1900" dirty="0" smtClean="0"/>
            <a:t>У России имеются ресурсы для проведения реиндустриализации</a:t>
          </a:r>
          <a:endParaRPr lang="ru-RU" sz="1900" dirty="0"/>
        </a:p>
      </dgm:t>
    </dgm:pt>
    <dgm:pt modelId="{A53FF4DA-8894-4F7D-8ED5-B8885AA576E7}" type="parTrans" cxnId="{9C9C6ACB-C94E-4055-A43F-C4DB3874797E}">
      <dgm:prSet/>
      <dgm:spPr/>
      <dgm:t>
        <a:bodyPr/>
        <a:lstStyle/>
        <a:p>
          <a:endParaRPr lang="ru-RU"/>
        </a:p>
      </dgm:t>
    </dgm:pt>
    <dgm:pt modelId="{6FAE99EA-DC2B-4A59-96A6-5266342D0C68}" type="sibTrans" cxnId="{9C9C6ACB-C94E-4055-A43F-C4DB3874797E}">
      <dgm:prSet/>
      <dgm:spPr/>
      <dgm:t>
        <a:bodyPr/>
        <a:lstStyle/>
        <a:p>
          <a:endParaRPr lang="ru-RU"/>
        </a:p>
      </dgm:t>
    </dgm:pt>
    <dgm:pt modelId="{8776A6FC-3D3C-41E6-A6E1-8336DC0CC510}">
      <dgm:prSet phldrT="[Текст]" phldr="1"/>
      <dgm:spPr/>
      <dgm:t>
        <a:bodyPr/>
        <a:lstStyle/>
        <a:p>
          <a:endParaRPr lang="ru-RU"/>
        </a:p>
      </dgm:t>
    </dgm:pt>
    <dgm:pt modelId="{411781A5-3C11-4C76-B926-8F3C7B9FB440}" type="parTrans" cxnId="{55118186-6042-4FE1-81FA-C1499BBF0F71}">
      <dgm:prSet/>
      <dgm:spPr/>
      <dgm:t>
        <a:bodyPr/>
        <a:lstStyle/>
        <a:p>
          <a:endParaRPr lang="ru-RU"/>
        </a:p>
      </dgm:t>
    </dgm:pt>
    <dgm:pt modelId="{7391C5B8-3D61-46E3-ACEB-A66A2B4E8E44}" type="sibTrans" cxnId="{55118186-6042-4FE1-81FA-C1499BBF0F71}">
      <dgm:prSet/>
      <dgm:spPr/>
      <dgm:t>
        <a:bodyPr/>
        <a:lstStyle/>
        <a:p>
          <a:endParaRPr lang="ru-RU"/>
        </a:p>
      </dgm:t>
    </dgm:pt>
    <dgm:pt modelId="{EFFE35DC-5387-4488-9DD4-3E73727D9CA1}">
      <dgm:prSet phldrT="[Текст]"/>
      <dgm:spPr/>
      <dgm:t>
        <a:bodyPr/>
        <a:lstStyle/>
        <a:p>
          <a:r>
            <a:rPr lang="ru-RU" dirty="0" smtClean="0"/>
            <a:t>Ситуация в мировой экономике позволяет успешно провести реиндустриализацию</a:t>
          </a:r>
          <a:endParaRPr lang="ru-RU" dirty="0"/>
        </a:p>
      </dgm:t>
    </dgm:pt>
    <dgm:pt modelId="{D0CD4DF5-4857-4DDF-AC16-FAD7F65038A3}" type="parTrans" cxnId="{C0089C2D-4CFA-4420-A7AF-2886731C4452}">
      <dgm:prSet/>
      <dgm:spPr/>
      <dgm:t>
        <a:bodyPr/>
        <a:lstStyle/>
        <a:p>
          <a:endParaRPr lang="ru-RU"/>
        </a:p>
      </dgm:t>
    </dgm:pt>
    <dgm:pt modelId="{ABE10CCF-8D11-4AE4-844B-CCDE5061F01C}" type="sibTrans" cxnId="{C0089C2D-4CFA-4420-A7AF-2886731C4452}">
      <dgm:prSet/>
      <dgm:spPr/>
      <dgm:t>
        <a:bodyPr/>
        <a:lstStyle/>
        <a:p>
          <a:endParaRPr lang="ru-RU"/>
        </a:p>
      </dgm:t>
    </dgm:pt>
    <dgm:pt modelId="{B640910D-4265-419C-8536-A093937D4938}">
      <dgm:prSet phldrT="[Текст]"/>
      <dgm:spPr/>
      <dgm:t>
        <a:bodyPr/>
        <a:lstStyle/>
        <a:p>
          <a:r>
            <a:rPr lang="ru-RU" dirty="0" smtClean="0"/>
            <a:t>Политическая ситуация требует ее проведения</a:t>
          </a:r>
          <a:endParaRPr lang="ru-RU" dirty="0"/>
        </a:p>
      </dgm:t>
    </dgm:pt>
    <dgm:pt modelId="{DD4F4B99-3F0D-472A-8AEF-F0B91A25B7B9}" type="parTrans" cxnId="{C388E70A-D458-44E1-A417-A62417DF5652}">
      <dgm:prSet/>
      <dgm:spPr/>
      <dgm:t>
        <a:bodyPr/>
        <a:lstStyle/>
        <a:p>
          <a:endParaRPr lang="ru-RU"/>
        </a:p>
      </dgm:t>
    </dgm:pt>
    <dgm:pt modelId="{265F47AF-9672-48E2-B237-77CD0A0E2411}" type="sibTrans" cxnId="{C388E70A-D458-44E1-A417-A62417DF5652}">
      <dgm:prSet/>
      <dgm:spPr/>
      <dgm:t>
        <a:bodyPr/>
        <a:lstStyle/>
        <a:p>
          <a:endParaRPr lang="ru-RU"/>
        </a:p>
      </dgm:t>
    </dgm:pt>
    <dgm:pt modelId="{36486F88-7451-4F01-8952-F6A1A069A501}" type="pres">
      <dgm:prSet presAssocID="{CA4BDDDE-E436-4247-A297-8F21565B1C4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1841BA-852E-41F7-97B1-DA26E8723AB0}" type="pres">
      <dgm:prSet presAssocID="{E08215B6-C268-4EDD-B394-327BC41960DE}" presName="composite" presStyleCnt="0"/>
      <dgm:spPr/>
    </dgm:pt>
    <dgm:pt modelId="{06EB6EB5-E725-4AAA-B575-B0EC8FFF4999}" type="pres">
      <dgm:prSet presAssocID="{E08215B6-C268-4EDD-B394-327BC41960D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1DF535-B605-4194-AA70-14EF18DD20E6}" type="pres">
      <dgm:prSet presAssocID="{E08215B6-C268-4EDD-B394-327BC41960D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D8DA4A-018E-470F-8BBD-8B3A75CF806D}" type="pres">
      <dgm:prSet presAssocID="{2927750A-4864-40A3-A1CF-2240531F293C}" presName="sp" presStyleCnt="0"/>
      <dgm:spPr/>
    </dgm:pt>
    <dgm:pt modelId="{8C537B40-D10A-4A46-9566-5494F1354853}" type="pres">
      <dgm:prSet presAssocID="{78C7FBBE-9F89-46B0-AE7F-C29FE206EA9C}" presName="composite" presStyleCnt="0"/>
      <dgm:spPr/>
    </dgm:pt>
    <dgm:pt modelId="{B82FAF57-DA43-446C-BDA8-19CC9D54CD32}" type="pres">
      <dgm:prSet presAssocID="{78C7FBBE-9F89-46B0-AE7F-C29FE206EA9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C07E24-558F-45B8-8303-A5F483FE5295}" type="pres">
      <dgm:prSet presAssocID="{78C7FBBE-9F89-46B0-AE7F-C29FE206EA9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3BD887-262C-43DE-B837-4DBB0B9BEF89}" type="pres">
      <dgm:prSet presAssocID="{4650311A-4F95-493D-9ACC-804A20BF93AA}" presName="sp" presStyleCnt="0"/>
      <dgm:spPr/>
    </dgm:pt>
    <dgm:pt modelId="{1E42DA52-35DF-46EA-88AC-958965774F33}" type="pres">
      <dgm:prSet presAssocID="{8776A6FC-3D3C-41E6-A6E1-8336DC0CC510}" presName="composite" presStyleCnt="0"/>
      <dgm:spPr/>
    </dgm:pt>
    <dgm:pt modelId="{45424312-113E-4844-AB45-9F37727D90F6}" type="pres">
      <dgm:prSet presAssocID="{8776A6FC-3D3C-41E6-A6E1-8336DC0CC51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DFC786-6576-4A00-A510-E4FEB62C82A7}" type="pres">
      <dgm:prSet presAssocID="{8776A6FC-3D3C-41E6-A6E1-8336DC0CC510}" presName="descendantText" presStyleLbl="alignAcc1" presStyleIdx="2" presStyleCnt="3" custScaleY="1277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033FEA-66E9-476F-8B5A-9727702ACA4F}" type="presOf" srcId="{AEF67F1C-B67E-454A-815C-5854778A43F9}" destId="{F51DF535-B605-4194-AA70-14EF18DD20E6}" srcOrd="0" destOrd="0" presId="urn:microsoft.com/office/officeart/2005/8/layout/chevron2"/>
    <dgm:cxn modelId="{E6EDB6C6-9039-4D5F-B316-9218C07E7582}" srcId="{CA4BDDDE-E436-4247-A297-8F21565B1C43}" destId="{E08215B6-C268-4EDD-B394-327BC41960DE}" srcOrd="0" destOrd="0" parTransId="{D6505EC3-056E-432D-9954-18E4382286CA}" sibTransId="{2927750A-4864-40A3-A1CF-2240531F293C}"/>
    <dgm:cxn modelId="{3569BEC9-4C73-474A-B928-A3DA2C63162E}" srcId="{E08215B6-C268-4EDD-B394-327BC41960DE}" destId="{AEF67F1C-B67E-454A-815C-5854778A43F9}" srcOrd="0" destOrd="0" parTransId="{05E655A2-F0C6-4741-8319-D82F703E498D}" sibTransId="{C523F607-084E-4BDC-AC64-ACD0D3B445A5}"/>
    <dgm:cxn modelId="{1AE50B1B-19E0-4C12-908B-7C3B980F0041}" srcId="{CA4BDDDE-E436-4247-A297-8F21565B1C43}" destId="{78C7FBBE-9F89-46B0-AE7F-C29FE206EA9C}" srcOrd="1" destOrd="0" parTransId="{E6E32741-9B00-4CE6-AA28-F766E4209246}" sibTransId="{4650311A-4F95-493D-9ACC-804A20BF93AA}"/>
    <dgm:cxn modelId="{9C9C6ACB-C94E-4055-A43F-C4DB3874797E}" srcId="{78C7FBBE-9F89-46B0-AE7F-C29FE206EA9C}" destId="{334FE0AD-3CC1-4187-B78A-823F7AEF5753}" srcOrd="0" destOrd="0" parTransId="{A53FF4DA-8894-4F7D-8ED5-B8885AA576E7}" sibTransId="{6FAE99EA-DC2B-4A59-96A6-5266342D0C68}"/>
    <dgm:cxn modelId="{55118186-6042-4FE1-81FA-C1499BBF0F71}" srcId="{CA4BDDDE-E436-4247-A297-8F21565B1C43}" destId="{8776A6FC-3D3C-41E6-A6E1-8336DC0CC510}" srcOrd="2" destOrd="0" parTransId="{411781A5-3C11-4C76-B926-8F3C7B9FB440}" sibTransId="{7391C5B8-3D61-46E3-ACEB-A66A2B4E8E44}"/>
    <dgm:cxn modelId="{C388E70A-D458-44E1-A417-A62417DF5652}" srcId="{8776A6FC-3D3C-41E6-A6E1-8336DC0CC510}" destId="{B640910D-4265-419C-8536-A093937D4938}" srcOrd="1" destOrd="0" parTransId="{DD4F4B99-3F0D-472A-8AEF-F0B91A25B7B9}" sibTransId="{265F47AF-9672-48E2-B237-77CD0A0E2411}"/>
    <dgm:cxn modelId="{8F406DA1-FCF0-4C19-8A6E-3959D28EE9D1}" type="presOf" srcId="{334FE0AD-3CC1-4187-B78A-823F7AEF5753}" destId="{F9C07E24-558F-45B8-8303-A5F483FE5295}" srcOrd="0" destOrd="0" presId="urn:microsoft.com/office/officeart/2005/8/layout/chevron2"/>
    <dgm:cxn modelId="{C0089C2D-4CFA-4420-A7AF-2886731C4452}" srcId="{8776A6FC-3D3C-41E6-A6E1-8336DC0CC510}" destId="{EFFE35DC-5387-4488-9DD4-3E73727D9CA1}" srcOrd="0" destOrd="0" parTransId="{D0CD4DF5-4857-4DDF-AC16-FAD7F65038A3}" sibTransId="{ABE10CCF-8D11-4AE4-844B-CCDE5061F01C}"/>
    <dgm:cxn modelId="{DE24D7C3-81A2-4387-95A9-48A991330E36}" type="presOf" srcId="{B640910D-4265-419C-8536-A093937D4938}" destId="{EEDFC786-6576-4A00-A510-E4FEB62C82A7}" srcOrd="0" destOrd="1" presId="urn:microsoft.com/office/officeart/2005/8/layout/chevron2"/>
    <dgm:cxn modelId="{1CC7222F-442D-4D8B-825F-23518494D52B}" type="presOf" srcId="{EFFE35DC-5387-4488-9DD4-3E73727D9CA1}" destId="{EEDFC786-6576-4A00-A510-E4FEB62C82A7}" srcOrd="0" destOrd="0" presId="urn:microsoft.com/office/officeart/2005/8/layout/chevron2"/>
    <dgm:cxn modelId="{3CB56A52-98E7-4F01-8DF4-968598C7865C}" type="presOf" srcId="{78C7FBBE-9F89-46B0-AE7F-C29FE206EA9C}" destId="{B82FAF57-DA43-446C-BDA8-19CC9D54CD32}" srcOrd="0" destOrd="0" presId="urn:microsoft.com/office/officeart/2005/8/layout/chevron2"/>
    <dgm:cxn modelId="{D0AA98C8-1EA1-476F-83F2-35D310B49C53}" type="presOf" srcId="{8776A6FC-3D3C-41E6-A6E1-8336DC0CC510}" destId="{45424312-113E-4844-AB45-9F37727D90F6}" srcOrd="0" destOrd="0" presId="urn:microsoft.com/office/officeart/2005/8/layout/chevron2"/>
    <dgm:cxn modelId="{6CF573D0-C8C5-4191-A411-F0B6E1F553CF}" type="presOf" srcId="{CA4BDDDE-E436-4247-A297-8F21565B1C43}" destId="{36486F88-7451-4F01-8952-F6A1A069A501}" srcOrd="0" destOrd="0" presId="urn:microsoft.com/office/officeart/2005/8/layout/chevron2"/>
    <dgm:cxn modelId="{EACCBEE8-B0C2-4936-869C-5A4AB68A82E9}" type="presOf" srcId="{E08215B6-C268-4EDD-B394-327BC41960DE}" destId="{06EB6EB5-E725-4AAA-B575-B0EC8FFF4999}" srcOrd="0" destOrd="0" presId="urn:microsoft.com/office/officeart/2005/8/layout/chevron2"/>
    <dgm:cxn modelId="{A355D7F5-AA2D-457E-AA0C-19DB9E57E834}" type="presParOf" srcId="{36486F88-7451-4F01-8952-F6A1A069A501}" destId="{BF1841BA-852E-41F7-97B1-DA26E8723AB0}" srcOrd="0" destOrd="0" presId="urn:microsoft.com/office/officeart/2005/8/layout/chevron2"/>
    <dgm:cxn modelId="{909EB187-0A58-48D3-BB6A-63B35713AE4E}" type="presParOf" srcId="{BF1841BA-852E-41F7-97B1-DA26E8723AB0}" destId="{06EB6EB5-E725-4AAA-B575-B0EC8FFF4999}" srcOrd="0" destOrd="0" presId="urn:microsoft.com/office/officeart/2005/8/layout/chevron2"/>
    <dgm:cxn modelId="{FF08B543-1AA9-49DA-8F46-4256499B256A}" type="presParOf" srcId="{BF1841BA-852E-41F7-97B1-DA26E8723AB0}" destId="{F51DF535-B605-4194-AA70-14EF18DD20E6}" srcOrd="1" destOrd="0" presId="urn:microsoft.com/office/officeart/2005/8/layout/chevron2"/>
    <dgm:cxn modelId="{48ABADFF-1A79-4E96-8E39-2614EC300F37}" type="presParOf" srcId="{36486F88-7451-4F01-8952-F6A1A069A501}" destId="{0CD8DA4A-018E-470F-8BBD-8B3A75CF806D}" srcOrd="1" destOrd="0" presId="urn:microsoft.com/office/officeart/2005/8/layout/chevron2"/>
    <dgm:cxn modelId="{0ADD9527-9D51-4B54-90A5-3D17240836B6}" type="presParOf" srcId="{36486F88-7451-4F01-8952-F6A1A069A501}" destId="{8C537B40-D10A-4A46-9566-5494F1354853}" srcOrd="2" destOrd="0" presId="urn:microsoft.com/office/officeart/2005/8/layout/chevron2"/>
    <dgm:cxn modelId="{3D3AEE8E-6F21-4857-89F8-8F4AA4FCFB4D}" type="presParOf" srcId="{8C537B40-D10A-4A46-9566-5494F1354853}" destId="{B82FAF57-DA43-446C-BDA8-19CC9D54CD32}" srcOrd="0" destOrd="0" presId="urn:microsoft.com/office/officeart/2005/8/layout/chevron2"/>
    <dgm:cxn modelId="{40263C75-24EC-4643-955A-525A04CB6EB4}" type="presParOf" srcId="{8C537B40-D10A-4A46-9566-5494F1354853}" destId="{F9C07E24-558F-45B8-8303-A5F483FE5295}" srcOrd="1" destOrd="0" presId="urn:microsoft.com/office/officeart/2005/8/layout/chevron2"/>
    <dgm:cxn modelId="{62FF3A2F-A375-477D-9BBE-1E850E567818}" type="presParOf" srcId="{36486F88-7451-4F01-8952-F6A1A069A501}" destId="{613BD887-262C-43DE-B837-4DBB0B9BEF89}" srcOrd="3" destOrd="0" presId="urn:microsoft.com/office/officeart/2005/8/layout/chevron2"/>
    <dgm:cxn modelId="{AC9568E4-B44C-405E-BF98-12F1D006C59A}" type="presParOf" srcId="{36486F88-7451-4F01-8952-F6A1A069A501}" destId="{1E42DA52-35DF-46EA-88AC-958965774F33}" srcOrd="4" destOrd="0" presId="urn:microsoft.com/office/officeart/2005/8/layout/chevron2"/>
    <dgm:cxn modelId="{894FFDC0-53BA-4491-9E39-154C96799EC7}" type="presParOf" srcId="{1E42DA52-35DF-46EA-88AC-958965774F33}" destId="{45424312-113E-4844-AB45-9F37727D90F6}" srcOrd="0" destOrd="0" presId="urn:microsoft.com/office/officeart/2005/8/layout/chevron2"/>
    <dgm:cxn modelId="{C2C4B715-8560-48EA-9CFB-B050793CC508}" type="presParOf" srcId="{1E42DA52-35DF-46EA-88AC-958965774F33}" destId="{EEDFC786-6576-4A00-A510-E4FEB62C82A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0.81573</cdr:x>
      <cdr:y>0.19556</cdr:y>
    </cdr:from>
    <cdr:to>
      <cdr:x>0.8811</cdr:x>
      <cdr:y>0.2663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V="1">
          <a:off x="5638939" y="971668"/>
          <a:ext cx="451924" cy="35146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7030A0"/>
          </a:solidFill>
          <a:prstDash val="lgDash"/>
          <a:tailEnd type="diamon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DCCB6-7A5E-40D6-9254-11B53E73F134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09642-1DF6-49F2-9EC7-6C2BCC5B15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64612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F2B77-5BEC-4F25-9DE8-CF34158CBF59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10988-D51A-4ACE-82BE-406D24C8D8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759579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63413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B453A-C65A-4F38-8D59-1EE717B31A6A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7543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E415-191E-4000-BAE2-6686E34E0196}" type="datetime1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E201-7178-4CE7-821F-0930C5BDC9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0CC3F-F896-4D0F-BA82-7223AD25A3D3}" type="datetime1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E201-7178-4CE7-821F-0930C5BDC9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EA60D-6011-492F-B7AA-87B77989BAAC}" type="datetime1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E201-7178-4CE7-821F-0930C5BDC9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0753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7981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9532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8624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590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05075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8576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1669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0CD90-245D-43C1-8F52-60D94203E22C}" type="datetime1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E201-7178-4CE7-821F-0930C5BDC9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8034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12257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79520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0099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85112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47338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47415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07370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48845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917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C6DDC-EA03-41EB-A27D-CAB1435C94FF}" type="datetime1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E201-7178-4CE7-821F-0930C5BDC9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34710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84735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72926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41822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62120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77134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40397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37693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27321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8144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50C35-E0F9-4CF4-9B42-764EC27AB0CF}" type="datetime1">
              <a:rPr lang="ru-RU" smtClean="0"/>
              <a:pPr/>
              <a:t>05.06.2014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E201-7178-4CE7-821F-0930C5BDC9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64983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33850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95333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43203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54820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87987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84683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15248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75791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8675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AB99A-A40B-4C09-89B9-DE82DEC3E392}" type="datetime1">
              <a:rPr lang="ru-RU" smtClean="0"/>
              <a:pPr/>
              <a:t>05.06.2014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E201-7178-4CE7-821F-0930C5BDC9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3295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38092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05296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45847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87245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274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7023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4039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19704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8093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0DF2E-8DB5-4D50-8675-1C790C1B9042}" type="datetime1">
              <a:rPr lang="ru-RU" smtClean="0"/>
              <a:pPr/>
              <a:t>05.06.2014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E201-7178-4CE7-821F-0930C5BDC9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0857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14273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83806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01740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42856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54158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0162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02165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086361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3920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2A63-7E7A-48A6-BE43-446A888E2B5D}" type="datetime1">
              <a:rPr lang="ru-RU" smtClean="0"/>
              <a:pPr/>
              <a:t>05.06.2014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E201-7178-4CE7-821F-0930C5BDC9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64278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96091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2243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04810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26994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098574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031663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520876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417947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5062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6E88-1640-4233-910E-F468AA29CA22}" type="datetime1">
              <a:rPr lang="ru-RU" smtClean="0"/>
              <a:pPr/>
              <a:t>05.06.2014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E201-7178-4CE7-821F-0930C5BDC9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676390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360554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10552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935011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080439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228641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525693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44162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302922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4072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68E7-6676-4EAA-B652-2268B3B1EE30}" type="datetime1">
              <a:rPr lang="ru-RU" smtClean="0"/>
              <a:pPr/>
              <a:t>05.06.2014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E201-7178-4CE7-821F-0930C5BDC9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351679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330731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388887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483096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057511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101154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945503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554318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559683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8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3D2CC-46EC-4691-8651-79E416614AA2}" type="datetime1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0E201-7178-4CE7-821F-0930C5BDC9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0234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3069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4432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5539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299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7655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0156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C504A-8185-431D-A039-432E1845E8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B38E7-3F94-40BA-A084-DD5C473F11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495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.png"/><Relationship Id="rId4" Type="http://schemas.openxmlformats.org/officeDocument/2006/relationships/image" Target="../media/image17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3096343"/>
          </a:xfr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4200" b="1" dirty="0" smtClean="0"/>
              <a:t>Российская экономическая система:</a:t>
            </a:r>
            <a:br>
              <a:rPr lang="ru-RU" sz="4200" b="1" dirty="0" smtClean="0"/>
            </a:br>
            <a:r>
              <a:rPr lang="ru-RU" sz="4200" b="1" dirty="0" smtClean="0"/>
              <a:t>будущее высокотехнологичного материального производства</a:t>
            </a:r>
            <a:endParaRPr lang="ru-RU" sz="4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2567136"/>
          </a:xfrm>
          <a:solidFill>
            <a:schemeClr val="tx2">
              <a:lumMod val="5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3589338" indent="-3589338" algn="l">
              <a:tabLst>
                <a:tab pos="2336800" algn="l"/>
              </a:tabLst>
            </a:pP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</a:t>
            </a:r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9" descr="Logo-site_crop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8" y="18691"/>
            <a:ext cx="504055" cy="45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8644" y="9298"/>
            <a:ext cx="2059457" cy="53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Институт нового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индустриального развития 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(ИНИР)</a:t>
            </a:r>
            <a:endParaRPr lang="ru-RU" sz="1200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9872" y="5877272"/>
            <a:ext cx="2436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 июня 2014 г. </a:t>
            </a:r>
            <a:endParaRPr lang="ru-RU" sz="2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20" y="4149080"/>
            <a:ext cx="4536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.Д.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Бодрунов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д.э.н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., профессор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Директор Института нового индустриального развития (ИНИР), СПб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9" descr="Logo-site_crop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8" y="18691"/>
            <a:ext cx="504055" cy="45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8644" y="9298"/>
            <a:ext cx="2059457" cy="53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Институт нового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индустриального развития 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(ИНИР)</a:t>
            </a:r>
            <a:endParaRPr lang="ru-RU" sz="12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48642" y="0"/>
            <a:ext cx="1895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prstClr val="black"/>
                </a:solidFill>
              </a:rPr>
              <a:t>Слайд 10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8644" y="785609"/>
            <a:ext cx="1521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Не Россия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775678" y="785609"/>
            <a:ext cx="2028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Россия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1484784"/>
            <a:ext cx="1092836" cy="46805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1488372" y="1616606"/>
            <a:ext cx="4883828" cy="300226"/>
          </a:xfrm>
          <a:prstGeom prst="rightArrow">
            <a:avLst>
              <a:gd name="adj1" fmla="val 44724"/>
              <a:gd name="adj2" fmla="val 54703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372200" y="1278052"/>
            <a:ext cx="1887206" cy="9988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БЮДЖЕТ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3" name="Стрелка углом вверх 22"/>
          <p:cNvSpPr/>
          <p:nvPr/>
        </p:nvSpPr>
        <p:spPr>
          <a:xfrm rot="5400000" flipV="1">
            <a:off x="3642254" y="122990"/>
            <a:ext cx="1008112" cy="5315876"/>
          </a:xfrm>
          <a:prstGeom prst="bentUpArrow">
            <a:avLst>
              <a:gd name="adj1" fmla="val 14922"/>
              <a:gd name="adj2" fmla="val 15654"/>
              <a:gd name="adj3" fmla="val 1996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углом вверх 23"/>
          <p:cNvSpPr/>
          <p:nvPr/>
        </p:nvSpPr>
        <p:spPr>
          <a:xfrm rot="5400000" flipV="1">
            <a:off x="5378564" y="3318341"/>
            <a:ext cx="3456384" cy="1373445"/>
          </a:xfrm>
          <a:prstGeom prst="bentUpArrow">
            <a:avLst>
              <a:gd name="adj1" fmla="val 8743"/>
              <a:gd name="adj2" fmla="val 8131"/>
              <a:gd name="adj3" fmla="val 10955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436096" y="3645024"/>
            <a:ext cx="1656184" cy="7920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Корпорации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6" name="Стрелка вправо 25"/>
          <p:cNvSpPr/>
          <p:nvPr/>
        </p:nvSpPr>
        <p:spPr>
          <a:xfrm rot="10800000">
            <a:off x="1488372" y="3840284"/>
            <a:ext cx="3947724" cy="324036"/>
          </a:xfrm>
          <a:prstGeom prst="rightArrow">
            <a:avLst>
              <a:gd name="adj1" fmla="val 50000"/>
              <a:gd name="adj2" fmla="val 69708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5722260" y="1828262"/>
            <a:ext cx="288032" cy="1800000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2518101" y="2780928"/>
            <a:ext cx="2269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Резервные фонды</a:t>
            </a:r>
            <a:endParaRPr lang="ru-RU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2518101" y="3601080"/>
            <a:ext cx="18083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Вывод средств</a:t>
            </a:r>
            <a:endParaRPr lang="ru-RU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7793477" y="3109684"/>
            <a:ext cx="93185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/>
              <a:t>Зарплата </a:t>
            </a:r>
          </a:p>
          <a:p>
            <a:pPr algn="ctr"/>
            <a:r>
              <a:rPr lang="ru-RU" sz="1400" dirty="0" smtClean="0"/>
              <a:t>«бюджет-</a:t>
            </a:r>
          </a:p>
          <a:p>
            <a:pPr algn="ctr"/>
            <a:r>
              <a:rPr lang="ru-RU" sz="1400" dirty="0" err="1" smtClean="0"/>
              <a:t>ников</a:t>
            </a:r>
            <a:r>
              <a:rPr lang="ru-RU" sz="1400" dirty="0" smtClean="0"/>
              <a:t>»</a:t>
            </a:r>
            <a:endParaRPr lang="ru-RU" sz="1400" dirty="0"/>
          </a:p>
        </p:txBody>
      </p:sp>
      <p:sp>
        <p:nvSpPr>
          <p:cNvPr id="33" name="Стрелка вниз 32"/>
          <p:cNvSpPr/>
          <p:nvPr/>
        </p:nvSpPr>
        <p:spPr>
          <a:xfrm>
            <a:off x="6010292" y="4479010"/>
            <a:ext cx="253896" cy="655399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6260232" y="4494450"/>
            <a:ext cx="1092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Зарплата персонала</a:t>
            </a:r>
            <a:endParaRPr lang="ru-RU" sz="1400" dirty="0"/>
          </a:p>
        </p:txBody>
      </p:sp>
      <p:cxnSp>
        <p:nvCxnSpPr>
          <p:cNvPr id="36" name="Прямая со стрелкой 35"/>
          <p:cNvCxnSpPr/>
          <p:nvPr/>
        </p:nvCxnSpPr>
        <p:spPr>
          <a:xfrm flipV="1">
            <a:off x="7229572" y="4581128"/>
            <a:ext cx="180020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8779267" y="3312564"/>
            <a:ext cx="180020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V="1">
            <a:off x="8635325" y="3298996"/>
            <a:ext cx="180020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015716" y="1372970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Доходы от экспорта углеводородов</a:t>
            </a:r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159893" y="5174535"/>
            <a:ext cx="1260140" cy="82526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  <a:alpha val="6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Население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39752" y="5248614"/>
            <a:ext cx="2656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Оплата импорта товаров</a:t>
            </a:r>
            <a:endParaRPr lang="ru-RU" sz="1600" dirty="0"/>
          </a:p>
        </p:txBody>
      </p:sp>
      <p:sp>
        <p:nvSpPr>
          <p:cNvPr id="3" name="Стрелка вправо 2"/>
          <p:cNvSpPr/>
          <p:nvPr/>
        </p:nvSpPr>
        <p:spPr>
          <a:xfrm rot="10800000">
            <a:off x="1488370" y="5517231"/>
            <a:ext cx="3671521" cy="21602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158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339752" y="908720"/>
            <a:ext cx="0" cy="540060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0957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21.by/pub/news/2013/03/13637655688351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19000"/>
                    </a14:imgEffect>
                    <a14:imgEffect>
                      <a14:colorTemperature colorTemp="6875"/>
                    </a14:imgEffect>
                    <a14:imgEffect>
                      <a14:saturation sat="25000"/>
                    </a14:imgEffect>
                    <a14:imgEffect>
                      <a14:brightnessContrast bright="72000" contrast="-31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9" y="18691"/>
            <a:ext cx="9089265" cy="68393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9" descr="Logo-site_crop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8" y="18691"/>
            <a:ext cx="504055" cy="45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8644" y="9298"/>
            <a:ext cx="2059457" cy="53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Институт нового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индустриального развития 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(ИНИР)</a:t>
            </a:r>
            <a:endParaRPr lang="ru-RU" sz="12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5844" y="32686"/>
            <a:ext cx="1895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prstClr val="black"/>
                </a:solidFill>
              </a:rPr>
              <a:t>Слайд 11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6009" y="1052736"/>
            <a:ext cx="7344816" cy="4320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prstClr val="black"/>
                </a:solidFill>
              </a:rPr>
              <a:t>Текущее состояние российской экономики – следствие ее деиндустриализации, состоявшейся в 90-х-2000-х годах. </a:t>
            </a:r>
            <a:endParaRPr lang="ru-RU" sz="4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9323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portarmenia.com/wp-content/uploads/2012/07/7092189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44" y="777077"/>
            <a:ext cx="3783473" cy="24796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9" descr="Logo-site_crop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8" y="18691"/>
            <a:ext cx="504055" cy="45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58644" y="9298"/>
            <a:ext cx="2059457" cy="53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Институт нового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индустриального развития 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(ИНИР)</a:t>
            </a:r>
            <a:endParaRPr lang="ru-RU" sz="12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48642" y="9378"/>
            <a:ext cx="1895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prstClr val="black"/>
                </a:solidFill>
              </a:rPr>
              <a:t>Слайд 12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40964" y="777077"/>
            <a:ext cx="3929406" cy="28489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dirty="0" smtClean="0">
                <a:solidFill>
                  <a:prstClr val="black"/>
                </a:solidFill>
              </a:rPr>
              <a:t>«… Ныне действующая экономическая модель… себя исчерпала…»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8645" y="3327375"/>
            <a:ext cx="3783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</a:rPr>
              <a:t>                                В.В.Путин: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59" y="4005064"/>
            <a:ext cx="7858811" cy="17281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dirty="0" smtClean="0">
                <a:solidFill>
                  <a:prstClr val="black"/>
                </a:solidFill>
              </a:rPr>
              <a:t>«… </a:t>
            </a:r>
            <a:r>
              <a:rPr lang="ru-RU" sz="3400" dirty="0">
                <a:solidFill>
                  <a:prstClr val="black"/>
                </a:solidFill>
              </a:rPr>
              <a:t>Сохранение подобной ситуации – </a:t>
            </a:r>
            <a:endParaRPr lang="ru-RU" sz="3400" dirty="0" smtClean="0">
              <a:solidFill>
                <a:prstClr val="black"/>
              </a:solidFill>
            </a:endParaRPr>
          </a:p>
          <a:p>
            <a:pPr algn="ctr"/>
            <a:r>
              <a:rPr lang="ru-RU" sz="3400" dirty="0" smtClean="0">
                <a:solidFill>
                  <a:prstClr val="black"/>
                </a:solidFill>
              </a:rPr>
              <a:t>это </a:t>
            </a:r>
            <a:r>
              <a:rPr lang="ru-RU" sz="3400" dirty="0">
                <a:solidFill>
                  <a:prstClr val="black"/>
                </a:solidFill>
              </a:rPr>
              <a:t>угроза нашей национальной </a:t>
            </a:r>
            <a:r>
              <a:rPr lang="ru-RU" sz="3400" dirty="0" smtClean="0">
                <a:solidFill>
                  <a:prstClr val="black"/>
                </a:solidFill>
              </a:rPr>
              <a:t>безопасности…»</a:t>
            </a:r>
            <a:endParaRPr lang="ru-RU" sz="3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541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043178157"/>
              </p:ext>
            </p:extLst>
          </p:nvPr>
        </p:nvGraphicFramePr>
        <p:xfrm>
          <a:off x="457200" y="404664"/>
          <a:ext cx="8229600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8644" y="9298"/>
            <a:ext cx="2059457" cy="53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Институт нового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индустриального развития 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(ИНИР)</a:t>
            </a:r>
            <a:endParaRPr lang="ru-RU" sz="1200" dirty="0">
              <a:latin typeface="Calibri" pitchFamily="34" charset="0"/>
            </a:endParaRPr>
          </a:p>
        </p:txBody>
      </p:sp>
      <p:pic>
        <p:nvPicPr>
          <p:cNvPr id="6" name="Рисунок 9" descr="Logo-site_crop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8" y="18691"/>
            <a:ext cx="504055" cy="45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64288" y="20477"/>
            <a:ext cx="1895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Слайд 13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expert.ru/data/public/431666/431675/008_expert_28_jpg_300x200_crop_q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saturation sat="30000"/>
                    </a14:imgEffect>
                    <a14:imgEffect>
                      <a14:brightnessContrast bright="24000" contrast="17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82142"/>
            <a:ext cx="9125997" cy="63758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58644" y="9298"/>
            <a:ext cx="2059457" cy="53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Институт нового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индустриального развития 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(ИНИР)</a:t>
            </a:r>
            <a:endParaRPr lang="ru-RU" sz="1200" dirty="0">
              <a:latin typeface="Calibri" pitchFamily="34" charset="0"/>
            </a:endParaRPr>
          </a:p>
        </p:txBody>
      </p:sp>
      <p:pic>
        <p:nvPicPr>
          <p:cNvPr id="5" name="Рисунок 9" descr="Logo-site_crop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8" y="18691"/>
            <a:ext cx="504055" cy="45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64288" y="20477"/>
            <a:ext cx="1895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Слайд 14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052736"/>
            <a:ext cx="7848872" cy="5040560"/>
          </a:xfrm>
          <a:prstGeom prst="rect">
            <a:avLst/>
          </a:prstGeom>
          <a:solidFill>
            <a:schemeClr val="accent4">
              <a:lumMod val="20000"/>
              <a:lumOff val="80000"/>
              <a:alpha val="63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82008" y="1268760"/>
            <a:ext cx="741682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/>
              <a:t>Главной целью реиндустриализации, </a:t>
            </a:r>
          </a:p>
          <a:p>
            <a:pPr algn="ctr"/>
            <a:r>
              <a:rPr lang="ru-RU" sz="2600" b="1" dirty="0" smtClean="0"/>
              <a:t>или «новой индустриализации»</a:t>
            </a:r>
          </a:p>
          <a:p>
            <a:pPr algn="ctr"/>
            <a:r>
              <a:rPr lang="ru-RU" sz="2600" b="1" dirty="0" smtClean="0"/>
              <a:t>как экономической политики, представляющей собой набор конкретных мероприятий, </a:t>
            </a:r>
          </a:p>
          <a:p>
            <a:pPr algn="ctr"/>
            <a:r>
              <a:rPr lang="ru-RU" sz="2600" b="1" dirty="0" smtClean="0"/>
              <a:t>должно стать восстановление роли и места промышленности в экономике страны в качестве ее базовой компоненты, </a:t>
            </a:r>
          </a:p>
          <a:p>
            <a:pPr algn="ctr"/>
            <a:r>
              <a:rPr lang="ru-RU" sz="2600" b="1" dirty="0" smtClean="0"/>
              <a:t>и приоритетное развитие материального производства и реального сектора экономики на основе нового, передового технологического уклада.</a:t>
            </a:r>
            <a:endParaRPr lang="ru-RU" sz="2600" b="1" dirty="0"/>
          </a:p>
        </p:txBody>
      </p:sp>
    </p:spTree>
    <p:extLst>
      <p:ext uri="{BB962C8B-B14F-4D97-AF65-F5344CB8AC3E}">
        <p14:creationId xmlns="" xmlns:p14="http://schemas.microsoft.com/office/powerpoint/2010/main" val="184098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644" y="582620"/>
            <a:ext cx="8229600" cy="108012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3100" b="1" dirty="0" smtClean="0"/>
              <a:t>Исследование российской экономической системы предполагает</a:t>
            </a:r>
            <a:r>
              <a:rPr lang="en-US" sz="3100" b="1" dirty="0" smtClean="0"/>
              <a:t>:</a:t>
            </a:r>
            <a:endParaRPr lang="ru-RU" sz="31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8644" y="1916832"/>
            <a:ext cx="8229600" cy="4392488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истемный подход, необходимость поиска новой модели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</a:rPr>
              <a:t>А.А.Пороховский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</a:rPr>
              <a:t>Д.Е.Сорокин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);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учет цивилизационной специфики России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(В.М.Кульков, 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</a:rPr>
              <a:t>Ю.М.Осипов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);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онимание трансформационного характера российской экономики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(Р.С.Гринберг,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</a:rPr>
              <a:t>А.В.Бузгалин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8644" y="9298"/>
            <a:ext cx="2059457" cy="53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Институт нового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индустриального развития 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(ИНИР)</a:t>
            </a:r>
            <a:endParaRPr lang="ru-RU" sz="1200" dirty="0">
              <a:latin typeface="Calibri" pitchFamily="34" charset="0"/>
            </a:endParaRPr>
          </a:p>
        </p:txBody>
      </p:sp>
      <p:pic>
        <p:nvPicPr>
          <p:cNvPr id="6" name="Рисунок 9" descr="Logo-site_crop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8" y="18691"/>
            <a:ext cx="504055" cy="45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48642" y="0"/>
            <a:ext cx="1895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Слайд 15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8012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3200" b="1" dirty="0" smtClean="0"/>
              <a:t>Будущее российской экономики требует</a:t>
            </a:r>
            <a:r>
              <a:rPr lang="en-US" sz="3200" b="1" dirty="0" smtClean="0"/>
              <a:t>:</a:t>
            </a:r>
            <a:endParaRPr lang="ru-RU" sz="31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8644" y="2060848"/>
            <a:ext cx="8229600" cy="3888432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проведения реиндустриализации и приоритетного развития материального производства (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С.Ю.Глазьев, С.Д.Бодрунов);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ускоренного развития науки и потенциала человека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(Б.С.Кашин,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</a:rPr>
              <a:t>О.Н.Смолин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);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преодоления неэффективности институтов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</a:rPr>
              <a:t>А.А.Аузан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8644" y="9298"/>
            <a:ext cx="2059457" cy="53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Институт нового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индустриального развития 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(ИНИР)</a:t>
            </a:r>
            <a:endParaRPr lang="ru-RU" sz="1200" dirty="0">
              <a:latin typeface="Calibri" pitchFamily="34" charset="0"/>
            </a:endParaRPr>
          </a:p>
        </p:txBody>
      </p:sp>
      <p:pic>
        <p:nvPicPr>
          <p:cNvPr id="6" name="Рисунок 9" descr="Logo-site_crop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8" y="18691"/>
            <a:ext cx="504055" cy="45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48642" y="0"/>
            <a:ext cx="1895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Слайд 16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66.jpe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rcRect t="2751"/>
          <a:stretch>
            <a:fillRect/>
          </a:stretch>
        </p:blipFill>
        <p:spPr>
          <a:xfrm>
            <a:off x="0" y="0"/>
            <a:ext cx="9179932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79"/>
          </a:xfrm>
          <a:solidFill>
            <a:schemeClr val="bg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dirty="0" smtClean="0"/>
              <a:t>Опережающее развитие современного материального производства на базе высоких технологий, присущих 4</a:t>
            </a:r>
            <a:r>
              <a:rPr lang="en-US" dirty="0" smtClean="0"/>
              <a:t> </a:t>
            </a:r>
            <a:r>
              <a:rPr lang="ru-RU" dirty="0" smtClean="0"/>
              <a:t>и 5 технологическим укладам </a:t>
            </a:r>
          </a:p>
          <a:p>
            <a:r>
              <a:rPr lang="ru-RU" dirty="0" smtClean="0"/>
              <a:t>Обеспеченность производства научно-исследовательскими и опытно-конструкторскими разработками и высококвалифицированными кадрами</a:t>
            </a:r>
            <a:endParaRPr lang="ru-RU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8644" y="9298"/>
            <a:ext cx="2059457" cy="53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Институт нового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индустриального развития 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(ИНИР)</a:t>
            </a:r>
            <a:endParaRPr lang="ru-RU" sz="1200" dirty="0">
              <a:latin typeface="Calibri" pitchFamily="34" charset="0"/>
            </a:endParaRPr>
          </a:p>
        </p:txBody>
      </p:sp>
      <p:pic>
        <p:nvPicPr>
          <p:cNvPr id="6" name="Рисунок 9" descr="Logo-site_crop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8" y="18691"/>
            <a:ext cx="504055" cy="45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48642" y="0"/>
            <a:ext cx="1895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Слайд 17</a:t>
            </a:r>
            <a:endParaRPr lang="ru-RU" sz="2400" b="1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57200" y="548680"/>
            <a:ext cx="8229600" cy="86895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b="1" dirty="0" smtClean="0"/>
              <a:t>Задачи стратегии развития российской экономики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166.jpe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rcRect t="2751"/>
          <a:stretch>
            <a:fillRect/>
          </a:stretch>
        </p:blipFill>
        <p:spPr>
          <a:xfrm>
            <a:off x="0" y="0"/>
            <a:ext cx="9179932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  <a:solidFill>
            <a:schemeClr val="bg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endParaRPr lang="ru-RU" sz="3600" dirty="0" smtClean="0"/>
          </a:p>
          <a:p>
            <a:r>
              <a:rPr lang="ru-RU" sz="3600" dirty="0" smtClean="0"/>
              <a:t>Проведение новой индустриализации российской экономической системы с учетом цивилизационных особенностей России (этнокультурных, социальных, идеологических и др.)</a:t>
            </a:r>
            <a:endParaRPr lang="ru-RU" sz="3600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8644" y="9298"/>
            <a:ext cx="2059457" cy="53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Институт нового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индустриального развития 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(ИНИР)</a:t>
            </a:r>
            <a:endParaRPr lang="ru-RU" sz="1200" dirty="0">
              <a:latin typeface="Calibri" pitchFamily="34" charset="0"/>
            </a:endParaRPr>
          </a:p>
        </p:txBody>
      </p:sp>
      <p:pic>
        <p:nvPicPr>
          <p:cNvPr id="6" name="Рисунок 9" descr="Logo-site_crop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8" y="18691"/>
            <a:ext cx="504055" cy="45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48642" y="0"/>
            <a:ext cx="1895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Слайд 18</a:t>
            </a:r>
            <a:endParaRPr lang="ru-RU" sz="2400" b="1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57200" y="548680"/>
            <a:ext cx="8229600" cy="86895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b="1" dirty="0" smtClean="0"/>
              <a:t>Задачи стратегии развития российской экономики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166.jpe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rcRect t="2751"/>
          <a:stretch>
            <a:fillRect/>
          </a:stretch>
        </p:blipFill>
        <p:spPr>
          <a:xfrm>
            <a:off x="0" y="0"/>
            <a:ext cx="9179932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168352"/>
          </a:xfrm>
          <a:solidFill>
            <a:schemeClr val="bg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ru-RU" sz="3600" dirty="0" smtClean="0"/>
              <a:t>Выстраивание социально-экономической политики и научно-технологических преобразований российского общества на основе анализа существующих структуры и противоречий </a:t>
            </a:r>
            <a:endParaRPr lang="ru-RU" sz="3600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8644" y="9298"/>
            <a:ext cx="2059457" cy="53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Институт нового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индустриального развития 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(ИНИР)</a:t>
            </a:r>
            <a:endParaRPr lang="ru-RU" sz="1200" dirty="0">
              <a:latin typeface="Calibri" pitchFamily="34" charset="0"/>
            </a:endParaRPr>
          </a:p>
        </p:txBody>
      </p:sp>
      <p:pic>
        <p:nvPicPr>
          <p:cNvPr id="6" name="Рисунок 9" descr="Logo-site_crop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8" y="18691"/>
            <a:ext cx="504055" cy="45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48642" y="0"/>
            <a:ext cx="1895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Слайд 19</a:t>
            </a:r>
            <a:endParaRPr lang="ru-RU" sz="2400" b="1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57200" y="764704"/>
            <a:ext cx="8229600" cy="10081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b="1" dirty="0" smtClean="0"/>
              <a:t>Задачи стратегии развития российской экономики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9" descr="Logo-site_crop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8" y="18691"/>
            <a:ext cx="504055" cy="45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58644" y="9298"/>
            <a:ext cx="2059457" cy="53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Институт нового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индустриального развития 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(ИНИР)</a:t>
            </a:r>
            <a:endParaRPr lang="ru-RU" sz="1200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48642" y="18772"/>
            <a:ext cx="1895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Слайд </a:t>
            </a:r>
            <a:r>
              <a:rPr lang="ru-RU" sz="2400" b="1" dirty="0"/>
              <a:t>2</a:t>
            </a:r>
          </a:p>
        </p:txBody>
      </p:sp>
      <p:pic>
        <p:nvPicPr>
          <p:cNvPr id="1028" name="Picture 4" descr="http://www.gazprom.ru/preview/f/posts/85/236151/h500_vladimir-mau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44" y="748476"/>
            <a:ext cx="2977929" cy="44807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07904" y="748476"/>
            <a:ext cx="4752528" cy="44807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dirty="0" smtClean="0">
                <a:solidFill>
                  <a:schemeClr val="tx1"/>
                </a:solidFill>
              </a:rPr>
              <a:t>«… Пока нет оснований говорить о формировании доминирующей экономической доктрины…» </a:t>
            </a:r>
          </a:p>
          <a:p>
            <a:pPr algn="r"/>
            <a:endParaRPr lang="ru-RU" sz="3200" dirty="0" smtClean="0">
              <a:solidFill>
                <a:schemeClr val="tx1"/>
              </a:solidFill>
            </a:endParaRPr>
          </a:p>
          <a:p>
            <a:pPr algn="r"/>
            <a:r>
              <a:rPr lang="ru-RU" sz="2800" dirty="0" err="1" smtClean="0">
                <a:solidFill>
                  <a:schemeClr val="tx1"/>
                </a:solidFill>
              </a:rPr>
              <a:t>В.Мау</a:t>
            </a:r>
            <a:r>
              <a:rPr lang="ru-RU" sz="2800" dirty="0" smtClean="0">
                <a:solidFill>
                  <a:schemeClr val="tx1"/>
                </a:solidFill>
              </a:rPr>
              <a:t>, 03.02.2014г., «Ведомости»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02653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166.jpe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rcRect t="2751"/>
          <a:stretch>
            <a:fillRect/>
          </a:stretch>
        </p:blipFill>
        <p:spPr>
          <a:xfrm>
            <a:off x="0" y="0"/>
            <a:ext cx="9179932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  <a:solidFill>
            <a:schemeClr val="bg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endParaRPr lang="ru-RU" sz="3600" dirty="0" smtClean="0"/>
          </a:p>
          <a:p>
            <a:r>
              <a:rPr lang="ru-RU" sz="3600" dirty="0" smtClean="0"/>
              <a:t>Формулирование рекомендаций по проведению новой индустриализации с учетом роли политики и идеологии в трансформационной экономике России</a:t>
            </a:r>
            <a:endParaRPr lang="ru-RU" sz="3600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8644" y="9298"/>
            <a:ext cx="2059457" cy="53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Институт нового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индустриального развития 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(ИНИР)</a:t>
            </a:r>
            <a:endParaRPr lang="ru-RU" sz="1200" dirty="0">
              <a:latin typeface="Calibri" pitchFamily="34" charset="0"/>
            </a:endParaRPr>
          </a:p>
        </p:txBody>
      </p:sp>
      <p:pic>
        <p:nvPicPr>
          <p:cNvPr id="7" name="Рисунок 9" descr="Logo-site_crop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8" y="18691"/>
            <a:ext cx="504055" cy="45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48642" y="62020"/>
            <a:ext cx="1895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Слайд 20</a:t>
            </a:r>
            <a:endParaRPr lang="ru-RU" sz="2400" b="1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57200" y="548680"/>
            <a:ext cx="8229600" cy="86895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b="1" dirty="0" smtClean="0"/>
              <a:t>Задачи стратегии развития российской экономики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8644" y="9298"/>
            <a:ext cx="2059457" cy="53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Институт нового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индустриального развития 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(ИНИР)</a:t>
            </a:r>
            <a:endParaRPr lang="ru-RU" sz="1200" dirty="0">
              <a:latin typeface="Calibri" pitchFamily="34" charset="0"/>
            </a:endParaRPr>
          </a:p>
        </p:txBody>
      </p:sp>
      <p:pic>
        <p:nvPicPr>
          <p:cNvPr id="6" name="Рисунок 9" descr="Logo-site_crop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8" y="18691"/>
            <a:ext cx="504055" cy="45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48642" y="0"/>
            <a:ext cx="1895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Слайд 21</a:t>
            </a:r>
            <a:endParaRPr lang="ru-RU" sz="2400" b="1" dirty="0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457200" y="548680"/>
            <a:ext cx="8229600" cy="8689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b="1" dirty="0" smtClean="0"/>
              <a:t>Исследование специфики российской экономики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8644" y="9298"/>
            <a:ext cx="2059457" cy="53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Институт нового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индустриального развития 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(ИНИР)</a:t>
            </a:r>
            <a:endParaRPr lang="ru-RU" sz="1200" dirty="0">
              <a:latin typeface="Calibri" pitchFamily="34" charset="0"/>
            </a:endParaRPr>
          </a:p>
        </p:txBody>
      </p:sp>
      <p:pic>
        <p:nvPicPr>
          <p:cNvPr id="6" name="Рисунок 9" descr="Logo-site_crop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8" y="18691"/>
            <a:ext cx="504055" cy="45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48642" y="0"/>
            <a:ext cx="1895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Слайд 22</a:t>
            </a:r>
            <a:endParaRPr lang="ru-RU" sz="2400" b="1" dirty="0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457200" y="548680"/>
            <a:ext cx="8229600" cy="8689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b="1" dirty="0" smtClean="0"/>
              <a:t>Подсистемы российской экономики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nbb.jpg"/>
          <p:cNvPicPr>
            <a:picLocks noChangeAspect="1"/>
          </p:cNvPicPr>
          <p:nvPr/>
        </p:nvPicPr>
        <p:blipFill>
          <a:blip r:embed="rId2" cstate="print">
            <a:lum bright="20000" contras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8644" y="9298"/>
            <a:ext cx="2059457" cy="53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Институт нового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индустриального развития 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(ИНИР)</a:t>
            </a:r>
            <a:endParaRPr lang="ru-RU" sz="1200" dirty="0">
              <a:latin typeface="Calibri" pitchFamily="34" charset="0"/>
            </a:endParaRPr>
          </a:p>
        </p:txBody>
      </p:sp>
      <p:pic>
        <p:nvPicPr>
          <p:cNvPr id="6" name="Рисунок 9" descr="Logo-site_crop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8" y="18691"/>
            <a:ext cx="504055" cy="45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48642" y="0"/>
            <a:ext cx="1895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Слайд 23</a:t>
            </a:r>
            <a:endParaRPr lang="ru-RU" sz="2400" b="1" dirty="0"/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11222957"/>
              </p:ext>
            </p:extLst>
          </p:nvPr>
        </p:nvGraphicFramePr>
        <p:xfrm>
          <a:off x="457200" y="764704"/>
          <a:ext cx="822960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tumblr_m3rojvqiod1qc63pwo1_500.jp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rcRect t="9510" r="1002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8644" y="9298"/>
            <a:ext cx="2059457" cy="53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Институт нового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индустриального развития 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(ИНИР)</a:t>
            </a:r>
            <a:endParaRPr lang="ru-RU" sz="1200" dirty="0">
              <a:latin typeface="Calibri" pitchFamily="34" charset="0"/>
            </a:endParaRPr>
          </a:p>
        </p:txBody>
      </p:sp>
      <p:pic>
        <p:nvPicPr>
          <p:cNvPr id="6" name="Рисунок 9" descr="Logo-site_crop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8" y="18691"/>
            <a:ext cx="504055" cy="45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48642" y="0"/>
            <a:ext cx="1895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Слайд 24</a:t>
            </a:r>
            <a:endParaRPr lang="ru-RU" sz="2400" b="1" dirty="0"/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457200" y="764704"/>
          <a:ext cx="822960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big8785010001.JP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rcRect l="668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8644" y="9298"/>
            <a:ext cx="2059457" cy="53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Институт нового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индустриального развития 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(ИНИР)</a:t>
            </a:r>
            <a:endParaRPr lang="ru-RU" sz="1200" dirty="0">
              <a:latin typeface="Calibri" pitchFamily="34" charset="0"/>
            </a:endParaRPr>
          </a:p>
        </p:txBody>
      </p:sp>
      <p:pic>
        <p:nvPicPr>
          <p:cNvPr id="6" name="Рисунок 9" descr="Logo-site_crop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8" y="18691"/>
            <a:ext cx="504055" cy="45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48642" y="0"/>
            <a:ext cx="1895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Слайд 25</a:t>
            </a:r>
            <a:endParaRPr lang="ru-RU" sz="2400" b="1" dirty="0"/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457200" y="764704"/>
          <a:ext cx="822960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nbb.jpg"/>
          <p:cNvPicPr>
            <a:picLocks noChangeAspect="1"/>
          </p:cNvPicPr>
          <p:nvPr/>
        </p:nvPicPr>
        <p:blipFill>
          <a:blip r:embed="rId2" cstate="print">
            <a:lum bright="20000" contras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0341865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8644" y="9298"/>
            <a:ext cx="2059457" cy="53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Институт нового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индустриального развития 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(ИНИР)</a:t>
            </a:r>
            <a:endParaRPr lang="ru-RU" sz="1200" dirty="0">
              <a:latin typeface="Calibri" pitchFamily="34" charset="0"/>
            </a:endParaRPr>
          </a:p>
        </p:txBody>
      </p:sp>
      <p:pic>
        <p:nvPicPr>
          <p:cNvPr id="6" name="Рисунок 9" descr="Logo-site_crop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8" y="18691"/>
            <a:ext cx="504055" cy="45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48642" y="0"/>
            <a:ext cx="1895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Слайд 26</a:t>
            </a:r>
            <a:endParaRPr lang="ru-RU" sz="2400" b="1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57200" y="548680"/>
            <a:ext cx="8229600" cy="8689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b="1" dirty="0" smtClean="0"/>
              <a:t>Задачи развития традиционно-консервативной подсистемы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tumblr_m3rojvqiod1qc63pwo1_500.jp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rcRect t="16688" r="1147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8644" y="9298"/>
            <a:ext cx="2059457" cy="53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Институт нового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индустриального развития 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(ИНИР)</a:t>
            </a:r>
            <a:endParaRPr lang="ru-RU" sz="1200" dirty="0">
              <a:latin typeface="Calibri" pitchFamily="34" charset="0"/>
            </a:endParaRPr>
          </a:p>
        </p:txBody>
      </p:sp>
      <p:pic>
        <p:nvPicPr>
          <p:cNvPr id="6" name="Рисунок 9" descr="Logo-site_crop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8" y="18691"/>
            <a:ext cx="504055" cy="45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48642" y="0"/>
            <a:ext cx="1895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Слайд 27</a:t>
            </a:r>
            <a:endParaRPr lang="ru-RU" sz="2400" b="1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57200" y="548680"/>
            <a:ext cx="8229600" cy="8689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b="1" dirty="0" smtClean="0"/>
              <a:t>Задачи развития либерально-рыночной подсистемы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big8785010001.JP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rcRect l="668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032448"/>
          </a:xfrm>
          <a:solidFill>
            <a:schemeClr val="bg2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250" b="1" dirty="0" smtClean="0"/>
              <a:t>В области отношений координации</a:t>
            </a:r>
            <a:r>
              <a:rPr lang="ru-RU" sz="2250" dirty="0" smtClean="0"/>
              <a:t> – разработка и реализация долгосрочных программ и среднесрочных индикативных планов, проведение активной промышленной политики</a:t>
            </a:r>
          </a:p>
          <a:p>
            <a:r>
              <a:rPr lang="ru-RU" sz="2250" b="1" dirty="0" smtClean="0"/>
              <a:t>В сфере отношений собственности</a:t>
            </a:r>
            <a:r>
              <a:rPr lang="ru-RU" sz="2250" dirty="0" smtClean="0"/>
              <a:t> – развитие крупных государственно-частных корпораций, ориентированных на интеграцию высокотехнологичного производства, науки и образования</a:t>
            </a:r>
          </a:p>
          <a:p>
            <a:r>
              <a:rPr lang="ru-RU" sz="2250" b="1" dirty="0" smtClean="0"/>
              <a:t>В сфере финансов</a:t>
            </a:r>
            <a:r>
              <a:rPr lang="ru-RU" sz="2250" dirty="0" smtClean="0"/>
              <a:t> – реорганизация налогообложения и кредитования реального сектора (особенно  высокотехнологичного)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8644" y="9298"/>
            <a:ext cx="2059457" cy="53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Институт нового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индустриального развития 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(ИНИР)</a:t>
            </a:r>
            <a:endParaRPr lang="ru-RU" sz="1200" dirty="0">
              <a:latin typeface="Calibri" pitchFamily="34" charset="0"/>
            </a:endParaRPr>
          </a:p>
        </p:txBody>
      </p:sp>
      <p:pic>
        <p:nvPicPr>
          <p:cNvPr id="6" name="Рисунок 9" descr="Logo-site_crop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8" y="18691"/>
            <a:ext cx="504055" cy="45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48642" y="0"/>
            <a:ext cx="1895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Слайд 28</a:t>
            </a:r>
            <a:endParaRPr lang="ru-RU" sz="2400" b="1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57200" y="764704"/>
            <a:ext cx="8229600" cy="8640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b="1" dirty="0" smtClean="0"/>
              <a:t>Задачи развития высокотехнологичного сектора материального производства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big8785010001.JP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rcRect l="668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8644" y="9298"/>
            <a:ext cx="2059457" cy="53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Институт нового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индустриального развития 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(ИНИР)</a:t>
            </a:r>
            <a:endParaRPr lang="ru-RU" sz="1200" dirty="0">
              <a:latin typeface="Calibri" pitchFamily="34" charset="0"/>
            </a:endParaRPr>
          </a:p>
        </p:txBody>
      </p:sp>
      <p:pic>
        <p:nvPicPr>
          <p:cNvPr id="6" name="Рисунок 9" descr="Logo-site_crop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8" y="18691"/>
            <a:ext cx="504055" cy="45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48642" y="0"/>
            <a:ext cx="1895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Слайд 29</a:t>
            </a:r>
            <a:endParaRPr lang="ru-RU" sz="2400" b="1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57200" y="548680"/>
            <a:ext cx="8229600" cy="8689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b="1" dirty="0" smtClean="0"/>
              <a:t>Задачи развития высокотехнологичного сектора материального производства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Рисунок 10" descr="ProfGubanov.JPG"/>
          <p:cNvPicPr>
            <a:picLocks noChangeAspect="1"/>
          </p:cNvPicPr>
          <p:nvPr/>
        </p:nvPicPr>
        <p:blipFill>
          <a:blip r:embed="rId4" cstate="print"/>
          <a:srcRect l="10752" r="11294"/>
          <a:stretch>
            <a:fillRect/>
          </a:stretch>
        </p:blipFill>
        <p:spPr>
          <a:xfrm>
            <a:off x="570397" y="1708046"/>
            <a:ext cx="1835949" cy="2096110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>
                <a:lumMod val="85000"/>
                <a:lumOff val="1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2627784" y="1700808"/>
            <a:ext cx="5904656" cy="24482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02027" y="4005064"/>
            <a:ext cx="8030413" cy="19442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2699792" y="2035799"/>
            <a:ext cx="568863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«Вначале надо интегрировать науку, образование и промышленность в корпорациях, наладить системное взаимодействие, выведенное на конечные результаты и</a:t>
            </a:r>
            <a:endParaRPr lang="ru-RU" sz="2600" dirty="0"/>
          </a:p>
        </p:txBody>
      </p:sp>
      <p:sp>
        <p:nvSpPr>
          <p:cNvPr id="37" name="TextBox 36"/>
          <p:cNvSpPr txBox="1"/>
          <p:nvPr/>
        </p:nvSpPr>
        <p:spPr>
          <a:xfrm>
            <a:off x="683568" y="4018944"/>
            <a:ext cx="77768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/>
              <a:t>конкурентоспособность. В общем, только через неоиндустриализацию России, только в процессе крупных </a:t>
            </a:r>
            <a:r>
              <a:rPr lang="ru-RU" sz="2500" dirty="0" err="1" smtClean="0"/>
              <a:t>неоиндустриальных</a:t>
            </a:r>
            <a:r>
              <a:rPr lang="ru-RU" sz="2500" dirty="0" smtClean="0"/>
              <a:t> свершений, … а никак иначе». </a:t>
            </a:r>
            <a:endParaRPr lang="ru-RU" sz="2500" dirty="0"/>
          </a:p>
        </p:txBody>
      </p:sp>
      <p:sp>
        <p:nvSpPr>
          <p:cNvPr id="13" name="TextBox 12"/>
          <p:cNvSpPr txBox="1"/>
          <p:nvPr/>
        </p:nvSpPr>
        <p:spPr>
          <a:xfrm>
            <a:off x="5652120" y="5301209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С.С.Губанов, гл.редактор журнала «Экономист»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465112"/>
            <a:ext cx="900100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 smtClean="0">
                <a:solidFill>
                  <a:prstClr val="black"/>
                </a:solidFill>
              </a:rPr>
              <a:t>Деиндустриализация – «Эффект 4Д»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22265"/>
            <a:ext cx="8784976" cy="20162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Tx/>
              <a:buChar char="-"/>
            </a:pPr>
            <a:r>
              <a:rPr lang="ru-RU" sz="2000" b="1" dirty="0" err="1" smtClean="0">
                <a:solidFill>
                  <a:schemeClr val="tx1"/>
                </a:solidFill>
              </a:rPr>
              <a:t>дез</a:t>
            </a:r>
            <a:r>
              <a:rPr lang="ru-RU" sz="2000" u="sng" dirty="0" err="1" smtClean="0">
                <a:solidFill>
                  <a:schemeClr val="tx1"/>
                </a:solidFill>
              </a:rPr>
              <a:t>Организация</a:t>
            </a:r>
            <a:r>
              <a:rPr lang="ru-RU" sz="2000" dirty="0" smtClean="0">
                <a:solidFill>
                  <a:schemeClr val="tx1"/>
                </a:solidFill>
              </a:rPr>
              <a:t> процесса </a:t>
            </a:r>
            <a:r>
              <a:rPr lang="ru-RU" sz="2000" u="sng" dirty="0" smtClean="0">
                <a:solidFill>
                  <a:schemeClr val="tx1"/>
                </a:solidFill>
              </a:rPr>
              <a:t>производства</a:t>
            </a:r>
            <a:r>
              <a:rPr lang="ru-RU" sz="2000" dirty="0" smtClean="0">
                <a:solidFill>
                  <a:schemeClr val="tx1"/>
                </a:solidFill>
              </a:rPr>
              <a:t> (снижение уровня организации производства и управления производством);</a:t>
            </a:r>
          </a:p>
          <a:p>
            <a:pPr marL="342900" indent="-342900" algn="just">
              <a:buFontTx/>
              <a:buChar char="-"/>
            </a:pPr>
            <a:r>
              <a:rPr lang="ru-RU" sz="2000" b="1" dirty="0" err="1" smtClean="0">
                <a:solidFill>
                  <a:schemeClr val="tx1"/>
                </a:solidFill>
              </a:rPr>
              <a:t>де</a:t>
            </a:r>
            <a:r>
              <a:rPr lang="ru-RU" sz="2000" u="sng" dirty="0" err="1" smtClean="0">
                <a:solidFill>
                  <a:schemeClr val="tx1"/>
                </a:solidFill>
              </a:rPr>
              <a:t>Градация</a:t>
            </a:r>
            <a:r>
              <a:rPr lang="ru-RU" sz="2000" dirty="0" smtClean="0">
                <a:solidFill>
                  <a:schemeClr val="tx1"/>
                </a:solidFill>
              </a:rPr>
              <a:t> применяемых </a:t>
            </a:r>
            <a:r>
              <a:rPr lang="ru-RU" sz="2000" u="sng" dirty="0" smtClean="0">
                <a:solidFill>
                  <a:schemeClr val="tx1"/>
                </a:solidFill>
              </a:rPr>
              <a:t>технологий</a:t>
            </a:r>
            <a:r>
              <a:rPr lang="ru-RU" sz="2000" dirty="0" smtClean="0">
                <a:solidFill>
                  <a:schemeClr val="tx1"/>
                </a:solidFill>
              </a:rPr>
              <a:t> (падение технологического уровня производства);</a:t>
            </a:r>
          </a:p>
          <a:p>
            <a:pPr marL="342900" indent="-342900" algn="just">
              <a:buFontTx/>
              <a:buChar char="-"/>
            </a:pPr>
            <a:r>
              <a:rPr lang="ru-RU" sz="2000" b="1" u="sng" dirty="0" err="1" smtClean="0">
                <a:solidFill>
                  <a:schemeClr val="tx1"/>
                </a:solidFill>
              </a:rPr>
              <a:t>де</a:t>
            </a:r>
            <a:r>
              <a:rPr lang="ru-RU" sz="2000" u="sng" dirty="0" err="1" smtClean="0">
                <a:solidFill>
                  <a:schemeClr val="tx1"/>
                </a:solidFill>
              </a:rPr>
              <a:t>Квалификация</a:t>
            </a:r>
            <a:r>
              <a:rPr lang="ru-RU" sz="2000" u="sng" dirty="0" smtClean="0">
                <a:solidFill>
                  <a:schemeClr val="tx1"/>
                </a:solidFill>
              </a:rPr>
              <a:t> труд</a:t>
            </a:r>
            <a:r>
              <a:rPr lang="ru-RU" sz="2000" dirty="0" smtClean="0">
                <a:solidFill>
                  <a:schemeClr val="tx1"/>
                </a:solidFill>
              </a:rPr>
              <a:t>а в производстве;</a:t>
            </a:r>
          </a:p>
          <a:p>
            <a:pPr marL="342900" indent="-342900" algn="just">
              <a:buFontTx/>
              <a:buChar char="-"/>
            </a:pPr>
            <a:r>
              <a:rPr lang="ru-RU" sz="2000" b="1" dirty="0" err="1" smtClean="0">
                <a:solidFill>
                  <a:schemeClr val="tx1"/>
                </a:solidFill>
              </a:rPr>
              <a:t>де</a:t>
            </a:r>
            <a:r>
              <a:rPr lang="ru-RU" sz="2000" u="sng" dirty="0" err="1" smtClean="0">
                <a:solidFill>
                  <a:schemeClr val="tx1"/>
                </a:solidFill>
              </a:rPr>
              <a:t>Комплицировани</a:t>
            </a:r>
            <a:r>
              <a:rPr lang="ru-RU" sz="2000" dirty="0" err="1" smtClean="0">
                <a:solidFill>
                  <a:schemeClr val="tx1"/>
                </a:solidFill>
              </a:rPr>
              <a:t>е</a:t>
            </a:r>
            <a:r>
              <a:rPr lang="ru-RU" sz="2000" dirty="0" smtClean="0">
                <a:solidFill>
                  <a:schemeClr val="tx1"/>
                </a:solidFill>
              </a:rPr>
              <a:t> (упрощение) </a:t>
            </a:r>
            <a:r>
              <a:rPr lang="ru-RU" sz="2000" u="sng" dirty="0" smtClean="0">
                <a:solidFill>
                  <a:schemeClr val="tx1"/>
                </a:solidFill>
              </a:rPr>
              <a:t>продукта</a:t>
            </a:r>
            <a:r>
              <a:rPr lang="ru-RU" sz="2000" dirty="0" smtClean="0">
                <a:solidFill>
                  <a:schemeClr val="tx1"/>
                </a:solidFill>
              </a:rPr>
              <a:t> производства.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2377" y="3232810"/>
            <a:ext cx="8748972" cy="25922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Следствия:</a:t>
            </a:r>
          </a:p>
          <a:p>
            <a:pPr marL="342900" indent="-342900" algn="just">
              <a:buFontTx/>
              <a:buChar char="-"/>
            </a:pPr>
            <a:r>
              <a:rPr lang="ru-RU" sz="2000" dirty="0" err="1" smtClean="0">
                <a:solidFill>
                  <a:schemeClr val="tx1"/>
                </a:solidFill>
              </a:rPr>
              <a:t>деСтабилизация</a:t>
            </a:r>
            <a:r>
              <a:rPr lang="ru-RU" sz="2000" dirty="0" smtClean="0">
                <a:solidFill>
                  <a:schemeClr val="tx1"/>
                </a:solidFill>
              </a:rPr>
              <a:t> финансово-экономического состояния производственных компаний;</a:t>
            </a:r>
          </a:p>
          <a:p>
            <a:pPr marL="342900" indent="-342900" algn="just">
              <a:buFontTx/>
              <a:buChar char="-"/>
            </a:pPr>
            <a:r>
              <a:rPr lang="ru-RU" sz="2000" dirty="0" err="1" smtClean="0">
                <a:solidFill>
                  <a:schemeClr val="tx1"/>
                </a:solidFill>
              </a:rPr>
              <a:t>дезИнтеграция</a:t>
            </a:r>
            <a:r>
              <a:rPr lang="ru-RU" sz="2000" dirty="0" smtClean="0">
                <a:solidFill>
                  <a:schemeClr val="tx1"/>
                </a:solidFill>
              </a:rPr>
              <a:t> промышленных структур и связей;</a:t>
            </a:r>
          </a:p>
          <a:p>
            <a:pPr marL="342900" indent="-342900" algn="just">
              <a:buFontTx/>
              <a:buChar char="-"/>
            </a:pPr>
            <a:r>
              <a:rPr lang="ru-RU" sz="2000" dirty="0">
                <a:solidFill>
                  <a:schemeClr val="tx1"/>
                </a:solidFill>
              </a:rPr>
              <a:t>д</a:t>
            </a:r>
            <a:r>
              <a:rPr lang="ru-RU" sz="2000" dirty="0" smtClean="0">
                <a:solidFill>
                  <a:schemeClr val="tx1"/>
                </a:solidFill>
              </a:rPr>
              <a:t>е..</a:t>
            </a:r>
          </a:p>
          <a:p>
            <a:pPr marL="342900" indent="-342900" algn="just">
              <a:buFontTx/>
              <a:buChar char="-"/>
            </a:pPr>
            <a:r>
              <a:rPr lang="ru-RU" sz="2000" dirty="0">
                <a:solidFill>
                  <a:schemeClr val="tx1"/>
                </a:solidFill>
              </a:rPr>
              <a:t>д</a:t>
            </a:r>
            <a:r>
              <a:rPr lang="ru-RU" sz="2000" dirty="0" smtClean="0">
                <a:solidFill>
                  <a:schemeClr val="tx1"/>
                </a:solidFill>
              </a:rPr>
              <a:t>е..</a:t>
            </a:r>
          </a:p>
          <a:p>
            <a:pPr marL="342900" indent="-342900" algn="just">
              <a:buFontTx/>
              <a:buChar char="-"/>
            </a:pPr>
            <a:r>
              <a:rPr lang="ru-RU" sz="2000" dirty="0">
                <a:solidFill>
                  <a:schemeClr val="tx1"/>
                </a:solidFill>
              </a:rPr>
              <a:t>д</a:t>
            </a:r>
            <a:r>
              <a:rPr lang="ru-RU" sz="2000" dirty="0" smtClean="0">
                <a:solidFill>
                  <a:schemeClr val="tx1"/>
                </a:solidFill>
              </a:rPr>
              <a:t>е..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	</a:t>
            </a:r>
            <a:r>
              <a:rPr lang="ru-RU" sz="2000" dirty="0" smtClean="0">
                <a:solidFill>
                  <a:schemeClr val="tx1"/>
                </a:solidFill>
              </a:rPr>
              <a:t>			</a:t>
            </a:r>
            <a:r>
              <a:rPr lang="ru-RU" sz="2000" b="1" dirty="0" smtClean="0">
                <a:solidFill>
                  <a:schemeClr val="tx1"/>
                </a:solidFill>
              </a:rPr>
              <a:t>…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5890046"/>
            <a:ext cx="8748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Экономический результат – общий упадок и утрата базовых направлений производственной деятельности, секторов производства и индустрии. Социально-политические последствия – негативные. </a:t>
            </a:r>
            <a:endParaRPr lang="ru-RU" dirty="0"/>
          </a:p>
        </p:txBody>
      </p:sp>
      <p:pic>
        <p:nvPicPr>
          <p:cNvPr id="9" name="Рисунок 9" descr="Logo-site_crop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8" y="18691"/>
            <a:ext cx="504055" cy="45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58644" y="9298"/>
            <a:ext cx="2059457" cy="53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Институт нового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индустриального развития 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(ИНИР)</a:t>
            </a:r>
            <a:endParaRPr lang="ru-RU" sz="1200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48642" y="3447"/>
            <a:ext cx="1895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Слайд 3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261466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ic_135879156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8351" r="8136"/>
          <a:stretch>
            <a:fillRect/>
          </a:stretch>
        </p:blipFill>
        <p:spPr>
          <a:xfrm>
            <a:off x="327393" y="2174218"/>
            <a:ext cx="1092216" cy="109221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655676" y="2154064"/>
            <a:ext cx="7256804" cy="10801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500" b="1" dirty="0" smtClean="0"/>
              <a:t>С.Ю. Глазьев, советник президента РФ:</a:t>
            </a:r>
          </a:p>
          <a:p>
            <a:r>
              <a:rPr lang="ru-RU" sz="1500" dirty="0" smtClean="0"/>
              <a:t>«Мы имеем сегодня крах либеральной теории, либеральной утопии –</a:t>
            </a:r>
            <a:r>
              <a:rPr lang="en-US" sz="1500" dirty="0" smtClean="0"/>
              <a:t> </a:t>
            </a:r>
            <a:r>
              <a:rPr lang="ru-RU" sz="1500" dirty="0" smtClean="0"/>
              <a:t>совершенно ложного взгляда на то, как устроен мир и что нужно делать»</a:t>
            </a:r>
            <a:endParaRPr lang="ru-RU" sz="1500" dirty="0"/>
          </a:p>
        </p:txBody>
      </p:sp>
      <p:pic>
        <p:nvPicPr>
          <p:cNvPr id="12" name="Рисунок 11" descr="126_20_03_13_FORR2.jpg"/>
          <p:cNvPicPr>
            <a:picLocks noChangeAspect="1"/>
          </p:cNvPicPr>
          <p:nvPr/>
        </p:nvPicPr>
        <p:blipFill>
          <a:blip r:embed="rId4" cstate="print"/>
          <a:srcRect l="28106" t="6663" r="31942" b="51101"/>
          <a:stretch>
            <a:fillRect/>
          </a:stretch>
        </p:blipFill>
        <p:spPr>
          <a:xfrm>
            <a:off x="101152" y="3327400"/>
            <a:ext cx="1543964" cy="108649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1763688" y="3336920"/>
            <a:ext cx="7148792" cy="107697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500" b="1" dirty="0" smtClean="0"/>
              <a:t>Р.С. Гринберг, директор Института экономики РАН:</a:t>
            </a:r>
          </a:p>
          <a:p>
            <a:r>
              <a:rPr lang="ru-RU" sz="1500" dirty="0" smtClean="0"/>
              <a:t>«России предстоит использовать все возможности для восстановления своего научно-технического потенциала и развития новых высокотехнологичных отраслей промышленности»</a:t>
            </a:r>
            <a:endParaRPr lang="ru-RU" sz="1500" dirty="0"/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458644" y="9298"/>
            <a:ext cx="2059457" cy="53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Институт нового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индустриального развития 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(ИНИР)</a:t>
            </a:r>
            <a:endParaRPr lang="ru-RU" sz="1200" dirty="0">
              <a:latin typeface="Calibri" pitchFamily="34" charset="0"/>
            </a:endParaRPr>
          </a:p>
        </p:txBody>
      </p:sp>
      <p:pic>
        <p:nvPicPr>
          <p:cNvPr id="17" name="Рисунок 9" descr="Logo-site_crop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8" y="18691"/>
            <a:ext cx="504055" cy="45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248642" y="0"/>
            <a:ext cx="1895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Слайд 30</a:t>
            </a:r>
            <a:endParaRPr lang="ru-RU" sz="2400" b="1" dirty="0"/>
          </a:p>
        </p:txBody>
      </p:sp>
      <p:pic>
        <p:nvPicPr>
          <p:cNvPr id="2050" name="Picture 2" descr="http://www.rg.ru/i/gallery/951f5127/main/951f512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88" y="592530"/>
            <a:ext cx="1070521" cy="1438780"/>
          </a:xfrm>
          <a:prstGeom prst="rect">
            <a:avLst/>
          </a:prstGeom>
          <a:noFill/>
          <a:effectLst>
            <a:outerShdw blurRad="1905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639672" y="546028"/>
            <a:ext cx="7272808" cy="15054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ru-RU" sz="1500" b="1" dirty="0" err="1" smtClean="0"/>
              <a:t>Е.М.Примаков</a:t>
            </a:r>
            <a:r>
              <a:rPr lang="ru-RU" sz="1500" b="1" dirty="0" smtClean="0"/>
              <a:t>, член Президиума РАН, руководитель Центра ситуационного анализа РАН:</a:t>
            </a:r>
          </a:p>
          <a:p>
            <a:pPr lvl="0"/>
            <a:r>
              <a:rPr lang="ru-RU" sz="1500" dirty="0" smtClean="0">
                <a:solidFill>
                  <a:prstClr val="black"/>
                </a:solidFill>
              </a:rPr>
              <a:t>«… основные черты новой реиндустриализации: диверсификация </a:t>
            </a:r>
            <a:r>
              <a:rPr lang="ru-RU" sz="1500" dirty="0">
                <a:solidFill>
                  <a:prstClr val="black"/>
                </a:solidFill>
              </a:rPr>
              <a:t>структуры экономики в сторону повышения в ней доли обрабатывающей </a:t>
            </a:r>
            <a:r>
              <a:rPr lang="ru-RU" sz="1500" dirty="0" smtClean="0">
                <a:solidFill>
                  <a:prstClr val="black"/>
                </a:solidFill>
              </a:rPr>
              <a:t>промышленности</a:t>
            </a:r>
            <a:r>
              <a:rPr lang="ru-RU" sz="1500" dirty="0">
                <a:solidFill>
                  <a:prstClr val="black"/>
                </a:solidFill>
              </a:rPr>
              <a:t>,</a:t>
            </a:r>
            <a:r>
              <a:rPr lang="ru-RU" sz="1500" dirty="0" smtClean="0">
                <a:solidFill>
                  <a:prstClr val="black"/>
                </a:solidFill>
              </a:rPr>
              <a:t> </a:t>
            </a:r>
            <a:r>
              <a:rPr lang="ru-RU" sz="1500" dirty="0">
                <a:solidFill>
                  <a:prstClr val="black"/>
                </a:solidFill>
              </a:rPr>
              <a:t>обеспечение этого процесса трудовыми ресурсами соответствующей </a:t>
            </a:r>
            <a:r>
              <a:rPr lang="ru-RU" sz="1500" dirty="0" smtClean="0">
                <a:solidFill>
                  <a:prstClr val="black"/>
                </a:solidFill>
              </a:rPr>
              <a:t>квалификации,  </a:t>
            </a:r>
            <a:r>
              <a:rPr lang="ru-RU" sz="1500" dirty="0">
                <a:solidFill>
                  <a:prstClr val="black"/>
                </a:solidFill>
              </a:rPr>
              <a:t>модернизация финансовой системы страны под нужды </a:t>
            </a:r>
            <a:r>
              <a:rPr lang="ru-RU" sz="1500" dirty="0" smtClean="0">
                <a:solidFill>
                  <a:prstClr val="black"/>
                </a:solidFill>
              </a:rPr>
              <a:t>реиндустриализации…»</a:t>
            </a:r>
            <a:endParaRPr lang="ru-RU" sz="1500" b="1" dirty="0" smtClean="0"/>
          </a:p>
        </p:txBody>
      </p:sp>
      <p:sp>
        <p:nvSpPr>
          <p:cNvPr id="20" name="Прямоугольник 19"/>
          <p:cNvSpPr/>
          <p:nvPr/>
        </p:nvSpPr>
        <p:spPr>
          <a:xfrm>
            <a:off x="1763688" y="4510896"/>
            <a:ext cx="7148792" cy="11521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500" b="1" dirty="0" err="1" smtClean="0"/>
              <a:t>А.В.Бузгалин</a:t>
            </a:r>
            <a:r>
              <a:rPr lang="ru-RU" sz="1500" b="1" dirty="0" smtClean="0"/>
              <a:t>, </a:t>
            </a:r>
            <a:r>
              <a:rPr lang="ru-RU" sz="1500" b="1" dirty="0" err="1" smtClean="0"/>
              <a:t>гл.редактор</a:t>
            </a:r>
            <a:r>
              <a:rPr lang="ru-RU" sz="1500" b="1" dirty="0" smtClean="0"/>
              <a:t> журнала «Альтернативы»:</a:t>
            </a:r>
          </a:p>
          <a:p>
            <a:r>
              <a:rPr lang="ru-RU" sz="1500" dirty="0" smtClean="0"/>
              <a:t>«Главным субъектом социального регулирования должно становиться гражданское общество, постепенно беря на себя все больше функции государства. Пора ставить вопрос превращения социальной справедливости в стимул инновационного развития»</a:t>
            </a:r>
            <a:endParaRPr lang="ru-RU" sz="1500" dirty="0"/>
          </a:p>
        </p:txBody>
      </p:sp>
      <p:pic>
        <p:nvPicPr>
          <p:cNvPr id="21" name="Рисунок 20" descr="733a15aa-6898-405a-8720-5aa7324de1e2_B.jpg"/>
          <p:cNvPicPr>
            <a:picLocks noChangeAspect="1"/>
          </p:cNvPicPr>
          <p:nvPr/>
        </p:nvPicPr>
        <p:blipFill>
          <a:blip r:embed="rId7" cstate="print"/>
          <a:srcRect l="36219" r="14563" b="21946"/>
          <a:stretch>
            <a:fillRect/>
          </a:stretch>
        </p:blipFill>
        <p:spPr>
          <a:xfrm>
            <a:off x="345368" y="5774784"/>
            <a:ext cx="986272" cy="104274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2" name="Прямоугольник 21"/>
          <p:cNvSpPr/>
          <p:nvPr/>
        </p:nvSpPr>
        <p:spPr>
          <a:xfrm flipH="1">
            <a:off x="1655676" y="5774784"/>
            <a:ext cx="7256800" cy="10081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500" b="1" dirty="0" smtClean="0"/>
              <a:t>С.Д. </a:t>
            </a:r>
            <a:r>
              <a:rPr lang="ru-RU" sz="1500" b="1" dirty="0" err="1" smtClean="0"/>
              <a:t>Бодрунов</a:t>
            </a:r>
            <a:r>
              <a:rPr lang="ru-RU" sz="1500" b="1" dirty="0" smtClean="0"/>
              <a:t>, директор ИНИР:</a:t>
            </a:r>
          </a:p>
          <a:p>
            <a:r>
              <a:rPr lang="ru-RU" sz="1500" dirty="0" smtClean="0"/>
              <a:t>«Именно новая индустриализация экономики… должна стать стержнем, приоритетом нашей новой экономической доктрины»</a:t>
            </a:r>
            <a:endParaRPr lang="ru-RU" sz="1500" dirty="0"/>
          </a:p>
        </p:txBody>
      </p:sp>
      <p:pic>
        <p:nvPicPr>
          <p:cNvPr id="1028" name="Picture 4" descr="http://rabkor.ru/wp-content/uploads/2013/10/11207abe59a9cc819e36f067b9ab0d1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8" y="4590573"/>
            <a:ext cx="1547414" cy="1029307"/>
          </a:xfrm>
          <a:prstGeom prst="rect">
            <a:avLst/>
          </a:prstGeom>
          <a:noFill/>
          <a:effectLst>
            <a:outerShdw blurRad="1905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499170" y="2812277"/>
            <a:ext cx="8215313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Arial" charset="0"/>
              </a:rPr>
              <a:t>ИНИР выпускает следующие научные издания:</a:t>
            </a:r>
          </a:p>
          <a:p>
            <a:pPr algn="just" eaLnBrk="0" hangingPunct="0">
              <a:defRPr/>
            </a:pPr>
            <a:endParaRPr lang="ru-RU" sz="2000" b="1" dirty="0">
              <a:solidFill>
                <a:srgbClr val="002060"/>
              </a:solidFill>
              <a:latin typeface="Calibri" pitchFamily="34" charset="0"/>
              <a:ea typeface="Calibri" pitchFamily="34" charset="0"/>
              <a:cs typeface="Arial" charset="0"/>
            </a:endParaRPr>
          </a:p>
          <a:p>
            <a:pPr marL="180975" indent="-180975">
              <a:buFont typeface="Wingdings" pitchFamily="2" charset="2"/>
              <a:buChar char="§"/>
              <a:defRPr/>
            </a:pPr>
            <a:r>
              <a:rPr lang="ru-RU" sz="2000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Arial" charset="0"/>
              </a:rPr>
              <a:t>журнал «Экономическое возрождение России» (лицензируемое научное издание ВАК);</a:t>
            </a:r>
          </a:p>
          <a:p>
            <a:pPr marL="180975" indent="-180975">
              <a:buFont typeface="Wingdings" pitchFamily="2" charset="2"/>
              <a:buChar char="§"/>
              <a:defRPr/>
            </a:pPr>
            <a:r>
              <a:rPr lang="ru-RU" sz="2000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Arial" charset="0"/>
              </a:rPr>
              <a:t> сборники Трудов ИНИР;</a:t>
            </a:r>
          </a:p>
          <a:p>
            <a:pPr marL="180975" indent="-180975">
              <a:buFont typeface="Wingdings" pitchFamily="2" charset="2"/>
              <a:buChar char="§"/>
              <a:defRPr/>
            </a:pPr>
            <a:r>
              <a:rPr lang="ru-RU" sz="2000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Arial" charset="0"/>
              </a:rPr>
              <a:t> брошюры «Научные доклады ИНИР»;</a:t>
            </a:r>
          </a:p>
          <a:p>
            <a:pPr marL="180975" indent="-180975">
              <a:buFont typeface="Wingdings" pitchFamily="2" charset="2"/>
              <a:buChar char="§"/>
              <a:defRPr/>
            </a:pPr>
            <a:r>
              <a:rPr lang="ru-RU" sz="2000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Arial" charset="0"/>
              </a:rPr>
              <a:t>периодическое  (совместное с НААП) издание «Труды Национальной ассоциации авиаприборостроителей России (серия «Экономика авиаприборостроения»)»;</a:t>
            </a:r>
          </a:p>
          <a:p>
            <a:pPr marL="180975" indent="-180975">
              <a:buFont typeface="Wingdings" pitchFamily="2" charset="2"/>
              <a:buChar char="§"/>
              <a:defRPr/>
            </a:pPr>
            <a:r>
              <a:rPr lang="ru-RU" sz="2000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Arial" charset="0"/>
              </a:rPr>
              <a:t>ежегодный совместный сборник научных трудов с Межрегиональной Санкт-Петербурга и Ленинградской области общественной организации Вольного экономического общества (ВЭО) России.</a:t>
            </a:r>
          </a:p>
        </p:txBody>
      </p:sp>
      <p:pic>
        <p:nvPicPr>
          <p:cNvPr id="11272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388" y="1336675"/>
            <a:ext cx="771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88" y="1346200"/>
            <a:ext cx="792162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322388"/>
            <a:ext cx="814387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327150"/>
            <a:ext cx="80645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6" descr="C:\Users\User1\AppData\Local\Microsoft\Windows\Temporary Internet Files\Content.Outlook\T20XQFV9\Priemnaya66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538" y="1336675"/>
            <a:ext cx="792162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 cstate="print"/>
          <a:srcRect l="1464" t="-39" r="2420" b="1220"/>
          <a:stretch/>
        </p:blipFill>
        <p:spPr>
          <a:xfrm>
            <a:off x="3986213" y="1368425"/>
            <a:ext cx="728662" cy="1104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78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41438"/>
            <a:ext cx="8921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458644" y="9298"/>
            <a:ext cx="2059457" cy="53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Институт нового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индустриального развития 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(ИНИР)</a:t>
            </a:r>
            <a:endParaRPr lang="ru-RU" sz="1200" dirty="0">
              <a:latin typeface="Calibri" pitchFamily="34" charset="0"/>
            </a:endParaRPr>
          </a:p>
        </p:txBody>
      </p:sp>
      <p:pic>
        <p:nvPicPr>
          <p:cNvPr id="16" name="Рисунок 9" descr="Logo-site_crop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8" y="18691"/>
            <a:ext cx="504055" cy="45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248642" y="0"/>
            <a:ext cx="1895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Слайд 31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322994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458644" y="9298"/>
            <a:ext cx="2059457" cy="53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Институт нового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индустриального развития 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(ИНИР)</a:t>
            </a:r>
            <a:endParaRPr lang="ru-RU" sz="1200" dirty="0">
              <a:latin typeface="Calibri" pitchFamily="34" charset="0"/>
            </a:endParaRPr>
          </a:p>
        </p:txBody>
      </p:sp>
      <p:pic>
        <p:nvPicPr>
          <p:cNvPr id="17" name="Рисунок 9" descr="Logo-site_crop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8" y="18691"/>
            <a:ext cx="504055" cy="45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248642" y="0"/>
            <a:ext cx="1895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Слайд 32</a:t>
            </a:r>
            <a:endParaRPr lang="ru-RU" sz="2400" b="1" dirty="0"/>
          </a:p>
        </p:txBody>
      </p:sp>
      <p:graphicFrame>
        <p:nvGraphicFramePr>
          <p:cNvPr id="23" name="Содержимое 2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93349202"/>
              </p:ext>
            </p:extLst>
          </p:nvPr>
        </p:nvGraphicFramePr>
        <p:xfrm>
          <a:off x="457200" y="1600201"/>
          <a:ext cx="8229600" cy="3412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2" name="Заголовок 1"/>
          <p:cNvSpPr txBox="1">
            <a:spLocks/>
          </p:cNvSpPr>
          <p:nvPr/>
        </p:nvSpPr>
        <p:spPr>
          <a:xfrm>
            <a:off x="457200" y="548680"/>
            <a:ext cx="8229600" cy="8689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b="1" dirty="0" smtClean="0"/>
              <a:t>Результаты исследований ИНИР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Блок-схема: типовой процесс 24"/>
          <p:cNvSpPr/>
          <p:nvPr/>
        </p:nvSpPr>
        <p:spPr>
          <a:xfrm flipH="1">
            <a:off x="467544" y="5157192"/>
            <a:ext cx="8208912" cy="1152128"/>
          </a:xfrm>
          <a:prstGeom prst="flowChartPredefinedProcess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Реиндустриализация – </a:t>
            </a:r>
            <a:r>
              <a:rPr lang="ru-RU" sz="2400" dirty="0" smtClean="0"/>
              <a:t>доминанта нашей экономической доктрины будущего периода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9402926_3649429_00s167r7.jp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58644" y="9298"/>
            <a:ext cx="2059457" cy="53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Институт нового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индустриального развития 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(ИНИР)</a:t>
            </a:r>
            <a:endParaRPr lang="ru-RU" sz="1200" dirty="0">
              <a:latin typeface="Calibri" pitchFamily="34" charset="0"/>
            </a:endParaRPr>
          </a:p>
        </p:txBody>
      </p:sp>
      <p:pic>
        <p:nvPicPr>
          <p:cNvPr id="8" name="Рисунок 9" descr="Logo-site_crop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8" y="18691"/>
            <a:ext cx="504055" cy="45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251520" y="908720"/>
            <a:ext cx="8589640" cy="5318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СПАСИБО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ЗА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ВНИМАНИЕ!</a:t>
            </a:r>
            <a:endParaRPr kumimoji="0" lang="ru-RU" sz="11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48642" y="0"/>
            <a:ext cx="1895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Слайд 33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9" descr="Logo-site_crop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8" y="18691"/>
            <a:ext cx="504055" cy="45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8644" y="9298"/>
            <a:ext cx="2059457" cy="53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Институт нового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индустриального развития 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(ИНИР)</a:t>
            </a:r>
            <a:endParaRPr lang="ru-RU" sz="12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48642" y="9298"/>
            <a:ext cx="1895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prstClr val="black"/>
                </a:solidFill>
              </a:rPr>
              <a:t>Слайд 4</a:t>
            </a:r>
            <a:endParaRPr lang="ru-RU" sz="2400" b="1" dirty="0">
              <a:solidFill>
                <a:prstClr val="black"/>
              </a:solidFill>
            </a:endParaRPr>
          </a:p>
        </p:txBody>
      </p:sp>
      <p:pic>
        <p:nvPicPr>
          <p:cNvPr id="1027" name="Picture 3" descr="C:\Users\User1\Pictures\слайд 4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16000"/>
                    </a14:imgEffect>
                    <a14:imgEffect>
                      <a14:brightnessContrast contrast="-1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81" y="692696"/>
            <a:ext cx="3284307" cy="45188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1\Pictures\слайд 4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17000"/>
                    </a14:imgEffect>
                    <a14:imgEffect>
                      <a14:brightnessContrast contrast="-32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052736"/>
            <a:ext cx="3572339" cy="49151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1\Pictures\слайд 4-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sharpenSoften amount="30000"/>
                    </a14:imgEffect>
                    <a14:imgEffect>
                      <a14:brightnessContrast contrast="-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56792"/>
            <a:ext cx="3609300" cy="49657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29024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72200" y="2731830"/>
            <a:ext cx="2592288" cy="172029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9" descr="Logo-site_crop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8" y="18691"/>
            <a:ext cx="504055" cy="45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8644" y="9298"/>
            <a:ext cx="2059457" cy="53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Институт нового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индустриального развития 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(ИНИР)</a:t>
            </a:r>
            <a:endParaRPr lang="ru-RU" sz="12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42016" y="9298"/>
            <a:ext cx="1895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prstClr val="black"/>
                </a:solidFill>
              </a:rPr>
              <a:t>Слайд 5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16200000">
            <a:off x="1572756" y="5543378"/>
            <a:ext cx="590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</a:rPr>
              <a:t>2000г.</a:t>
            </a:r>
            <a:endParaRPr lang="ru-RU" sz="1200" dirty="0">
              <a:solidFill>
                <a:prstClr val="black"/>
              </a:solidFill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6444207" y="3726257"/>
            <a:ext cx="63269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6444208" y="2996349"/>
            <a:ext cx="63269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194678" y="3543198"/>
            <a:ext cx="1769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- природный газ (долл./</a:t>
            </a:r>
            <a:r>
              <a:rPr lang="ru-RU" sz="1600" dirty="0" err="1" smtClean="0">
                <a:solidFill>
                  <a:prstClr val="black"/>
                </a:solidFill>
              </a:rPr>
              <a:t>тыс.куб.м</a:t>
            </a:r>
            <a:r>
              <a:rPr lang="ru-RU" sz="1600" dirty="0" smtClean="0">
                <a:solidFill>
                  <a:prstClr val="black"/>
                </a:solidFill>
              </a:rPr>
              <a:t>.) 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194678" y="2811683"/>
            <a:ext cx="1769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- нефтепродукты (долл./тонна)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841923" y="6165304"/>
            <a:ext cx="2122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Источник:  ФТС России,</a:t>
            </a:r>
          </a:p>
          <a:p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smtClean="0">
                <a:solidFill>
                  <a:prstClr val="black"/>
                </a:solidFill>
              </a:rPr>
              <a:t>                     Росстат.</a:t>
            </a:r>
            <a:endParaRPr lang="ru-RU" sz="1400" dirty="0">
              <a:solidFill>
                <a:prstClr val="black"/>
              </a:solidFill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="" xmlns:p14="http://schemas.microsoft.com/office/powerpoint/2010/main" val="2921317307"/>
              </p:ext>
            </p:extLst>
          </p:nvPr>
        </p:nvGraphicFramePr>
        <p:xfrm>
          <a:off x="475621" y="1218298"/>
          <a:ext cx="5871831" cy="4398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3" name="Прямая соединительная линия 12"/>
          <p:cNvCxnSpPr/>
          <p:nvPr/>
        </p:nvCxnSpPr>
        <p:spPr>
          <a:xfrm>
            <a:off x="1187624" y="5013176"/>
            <a:ext cx="0" cy="43204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1520552" y="4938193"/>
            <a:ext cx="0" cy="50703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1867948" y="4581128"/>
            <a:ext cx="0" cy="86409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2215614" y="4759660"/>
            <a:ext cx="0" cy="68556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2567285" y="4727579"/>
            <a:ext cx="0" cy="71764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2915816" y="4543636"/>
            <a:ext cx="0" cy="90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3261377" y="4287856"/>
            <a:ext cx="0" cy="115736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3594567" y="3717032"/>
            <a:ext cx="0" cy="172819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3958240" y="3284984"/>
            <a:ext cx="0" cy="216024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4303126" y="3140968"/>
            <a:ext cx="0" cy="230425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4646255" y="2073221"/>
            <a:ext cx="0" cy="337200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5004349" y="3481130"/>
            <a:ext cx="0" cy="196409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5349236" y="2852936"/>
            <a:ext cx="0" cy="25922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5694311" y="1780834"/>
            <a:ext cx="0" cy="366439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6026594" y="1641173"/>
            <a:ext cx="0" cy="380405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 rot="16200000">
            <a:off x="897949" y="5552769"/>
            <a:ext cx="590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</a:rPr>
              <a:t>1998г.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 rot="16200000">
            <a:off x="1212560" y="5554797"/>
            <a:ext cx="590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</a:rPr>
              <a:t>1999г.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 rot="16200000">
            <a:off x="1920422" y="5536774"/>
            <a:ext cx="590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</a:rPr>
              <a:t>2001г.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 rot="16200000">
            <a:off x="2272093" y="5534919"/>
            <a:ext cx="590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</a:rPr>
              <a:t>2002г.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 rot="16200000">
            <a:off x="2620624" y="5530111"/>
            <a:ext cx="590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</a:rPr>
              <a:t>2003г.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 rot="16200000">
            <a:off x="2966185" y="5535933"/>
            <a:ext cx="590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</a:rPr>
              <a:t>2004г.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 rot="16200000">
            <a:off x="3299375" y="5530111"/>
            <a:ext cx="590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</a:rPr>
              <a:t>2005г.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 rot="16200000">
            <a:off x="3663048" y="5532890"/>
            <a:ext cx="590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</a:rPr>
              <a:t>2006г.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 rot="16200000">
            <a:off x="4007934" y="5530111"/>
            <a:ext cx="590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</a:rPr>
              <a:t>2007г.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 rot="16200000">
            <a:off x="4351063" y="5527158"/>
            <a:ext cx="590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</a:rPr>
              <a:t>2008г.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 rot="16200000">
            <a:off x="4709157" y="5532288"/>
            <a:ext cx="590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</a:rPr>
              <a:t>2009г.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 rot="16200000">
            <a:off x="5054044" y="5530111"/>
            <a:ext cx="590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</a:rPr>
              <a:t>2010г.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 rot="16200000">
            <a:off x="5399119" y="5524205"/>
            <a:ext cx="590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</a:rPr>
              <a:t>2011г.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 rot="16200000">
            <a:off x="5731402" y="5532890"/>
            <a:ext cx="590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</a:rPr>
              <a:t>2012г.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7504" y="550837"/>
            <a:ext cx="9001000" cy="4801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dirty="0" smtClean="0">
                <a:solidFill>
                  <a:prstClr val="black"/>
                </a:solidFill>
              </a:rPr>
              <a:t>Рост стоимости нефтепродуктов и природного газа</a:t>
            </a:r>
            <a:endParaRPr lang="ru-RU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8909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9" descr="Logo-site_crop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8" y="18691"/>
            <a:ext cx="504055" cy="45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8644" y="9298"/>
            <a:ext cx="2059457" cy="53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Институт нового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индустриального развития 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(ИНИР)</a:t>
            </a:r>
            <a:endParaRPr lang="ru-RU" sz="12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48642" y="18691"/>
            <a:ext cx="1895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prstClr val="black"/>
                </a:solidFill>
              </a:rPr>
              <a:t>Слайд 6</a:t>
            </a:r>
            <a:endParaRPr lang="ru-RU" sz="2400" b="1" dirty="0">
              <a:solidFill>
                <a:prstClr val="black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31399280"/>
              </p:ext>
            </p:extLst>
          </p:nvPr>
        </p:nvGraphicFramePr>
        <p:xfrm>
          <a:off x="502027" y="1052736"/>
          <a:ext cx="7872540" cy="4326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4"/>
                <a:gridCol w="2808312"/>
                <a:gridCol w="1008112"/>
                <a:gridCol w="1008112"/>
                <a:gridCol w="1008112"/>
                <a:gridCol w="1031778"/>
              </a:tblGrid>
              <a:tr h="796032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Средняя заработная плата госслужащих в России (</a:t>
                      </a:r>
                      <a:r>
                        <a:rPr lang="ru-RU" dirty="0" err="1" smtClean="0"/>
                        <a:t>тыс.руб</a:t>
                      </a:r>
                      <a:r>
                        <a:rPr lang="ru-RU" dirty="0" smtClean="0"/>
                        <a:t>.)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9603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2000 год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2010 год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2011 год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2012 год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2013 </a:t>
                      </a:r>
                    </a:p>
                    <a:p>
                      <a:pPr algn="ctr"/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79603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dirty="0" smtClean="0"/>
                        <a:t>2,52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dirty="0" smtClean="0"/>
                        <a:t>60,0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в 23,8 раза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dirty="0" smtClean="0"/>
                        <a:t>62,6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dirty="0" smtClean="0"/>
                        <a:t>4,3%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dirty="0" smtClean="0"/>
                        <a:t>72,1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dirty="0" smtClean="0"/>
                        <a:t>15,3%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dirty="0" smtClean="0"/>
                        <a:t>98,4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dirty="0" smtClean="0"/>
                        <a:t>36,5%</a:t>
                      </a:r>
                      <a:endParaRPr lang="ru-RU" dirty="0"/>
                    </a:p>
                  </a:txBody>
                  <a:tcPr/>
                </a:tc>
              </a:tr>
              <a:tr h="796032">
                <a:tc gridSpan="6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Средняя заработная плата в целом по экономике в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</a:rPr>
                        <a:t> России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ru-RU" b="1" dirty="0" err="1" smtClean="0">
                          <a:solidFill>
                            <a:schemeClr val="bg1"/>
                          </a:solidFill>
                        </a:rPr>
                        <a:t>тыс.руб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. )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79603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dirty="0" smtClean="0"/>
                        <a:t>2,37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dirty="0" smtClean="0"/>
                        <a:t>20,7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в 8,73 раза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dirty="0" smtClean="0"/>
                        <a:t>23,0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dirty="0" smtClean="0"/>
                        <a:t>14,5%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dirty="0" smtClean="0"/>
                        <a:t>26,4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dirty="0" smtClean="0"/>
                        <a:t>14,8%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dirty="0" smtClean="0"/>
                        <a:t>30,0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dirty="0" smtClean="0"/>
                        <a:t>13,6%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" name="Прямая со стрелкой 9"/>
          <p:cNvCxnSpPr/>
          <p:nvPr/>
        </p:nvCxnSpPr>
        <p:spPr>
          <a:xfrm>
            <a:off x="1187624" y="3108716"/>
            <a:ext cx="324036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292080" y="331723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(к предыдущему году)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1176028" y="4797152"/>
            <a:ext cx="324036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292080" y="5063765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(к предыдущему году)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3568" y="580526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Источник: Росстат, ИНИР. 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0669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58780" y="2575889"/>
            <a:ext cx="1777716" cy="245942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1489972417"/>
              </p:ext>
            </p:extLst>
          </p:nvPr>
        </p:nvGraphicFramePr>
        <p:xfrm>
          <a:off x="395536" y="1252761"/>
          <a:ext cx="691276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" name="Прямоугольник 35"/>
          <p:cNvSpPr/>
          <p:nvPr/>
        </p:nvSpPr>
        <p:spPr>
          <a:xfrm>
            <a:off x="27014" y="1305814"/>
            <a:ext cx="683568" cy="5088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>
              <a:lnSpc>
                <a:spcPct val="85000"/>
              </a:lnSpc>
            </a:pPr>
            <a:r>
              <a:rPr lang="ru-RU" sz="1200" dirty="0" smtClean="0">
                <a:solidFill>
                  <a:prstClr val="black"/>
                </a:solidFill>
              </a:rPr>
              <a:t>4000%</a:t>
            </a:r>
          </a:p>
          <a:p>
            <a:pPr algn="r">
              <a:lnSpc>
                <a:spcPct val="85000"/>
              </a:lnSpc>
            </a:pPr>
            <a:r>
              <a:rPr lang="ru-RU" sz="1200" dirty="0" smtClean="0">
                <a:solidFill>
                  <a:prstClr val="black"/>
                </a:solidFill>
              </a:rPr>
              <a:t>...</a:t>
            </a:r>
          </a:p>
          <a:p>
            <a:pPr algn="r"/>
            <a:r>
              <a:rPr lang="ru-RU" sz="1200" dirty="0" smtClean="0">
                <a:solidFill>
                  <a:prstClr val="black"/>
                </a:solidFill>
              </a:rPr>
              <a:t>3500%</a:t>
            </a:r>
          </a:p>
          <a:p>
            <a:pPr algn="r"/>
            <a:r>
              <a:rPr lang="ru-RU" sz="1200" dirty="0" smtClean="0">
                <a:solidFill>
                  <a:prstClr val="black"/>
                </a:solidFill>
              </a:rPr>
              <a:t>…</a:t>
            </a:r>
          </a:p>
          <a:p>
            <a:pPr algn="r"/>
            <a:r>
              <a:rPr lang="ru-RU" sz="1200" dirty="0" smtClean="0">
                <a:solidFill>
                  <a:prstClr val="black"/>
                </a:solidFill>
              </a:rPr>
              <a:t>3000%</a:t>
            </a:r>
          </a:p>
          <a:p>
            <a:pPr algn="r"/>
            <a:r>
              <a:rPr lang="ru-RU" sz="1200" dirty="0" smtClean="0">
                <a:solidFill>
                  <a:prstClr val="black"/>
                </a:solidFill>
              </a:rPr>
              <a:t>…</a:t>
            </a:r>
          </a:p>
          <a:p>
            <a:pPr algn="r"/>
            <a:r>
              <a:rPr lang="ru-RU" sz="1200" dirty="0" smtClean="0">
                <a:solidFill>
                  <a:prstClr val="black"/>
                </a:solidFill>
              </a:rPr>
              <a:t>2500%</a:t>
            </a:r>
          </a:p>
          <a:p>
            <a:pPr algn="r"/>
            <a:r>
              <a:rPr lang="ru-RU" sz="1200" dirty="0" smtClean="0">
                <a:solidFill>
                  <a:prstClr val="black"/>
                </a:solidFill>
              </a:rPr>
              <a:t>…</a:t>
            </a:r>
          </a:p>
          <a:p>
            <a:pPr algn="r"/>
            <a:r>
              <a:rPr lang="ru-RU" sz="1200" dirty="0" smtClean="0">
                <a:solidFill>
                  <a:prstClr val="black"/>
                </a:solidFill>
              </a:rPr>
              <a:t>…</a:t>
            </a:r>
          </a:p>
          <a:p>
            <a:pPr algn="r"/>
            <a:r>
              <a:rPr lang="ru-RU" sz="1200" dirty="0" smtClean="0">
                <a:solidFill>
                  <a:prstClr val="black"/>
                </a:solidFill>
              </a:rPr>
              <a:t>…</a:t>
            </a:r>
          </a:p>
          <a:p>
            <a:pPr algn="r">
              <a:lnSpc>
                <a:spcPct val="110000"/>
              </a:lnSpc>
            </a:pPr>
            <a:r>
              <a:rPr lang="ru-RU" sz="1200" dirty="0" smtClean="0">
                <a:solidFill>
                  <a:prstClr val="black"/>
                </a:solidFill>
              </a:rPr>
              <a:t>1500%</a:t>
            </a:r>
          </a:p>
          <a:p>
            <a:pPr algn="r">
              <a:lnSpc>
                <a:spcPct val="110000"/>
              </a:lnSpc>
            </a:pPr>
            <a:r>
              <a:rPr lang="ru-RU" sz="1200" dirty="0" smtClean="0">
                <a:solidFill>
                  <a:prstClr val="black"/>
                </a:solidFill>
              </a:rPr>
              <a:t>1400%</a:t>
            </a:r>
          </a:p>
          <a:p>
            <a:pPr algn="r">
              <a:lnSpc>
                <a:spcPct val="110000"/>
              </a:lnSpc>
            </a:pPr>
            <a:r>
              <a:rPr lang="ru-RU" sz="1200" dirty="0" smtClean="0">
                <a:solidFill>
                  <a:prstClr val="black"/>
                </a:solidFill>
              </a:rPr>
              <a:t>1300%</a:t>
            </a:r>
          </a:p>
          <a:p>
            <a:pPr algn="r"/>
            <a:r>
              <a:rPr lang="ru-RU" sz="1200" dirty="0" smtClean="0">
                <a:solidFill>
                  <a:prstClr val="black"/>
                </a:solidFill>
              </a:rPr>
              <a:t>1200%</a:t>
            </a:r>
          </a:p>
          <a:p>
            <a:pPr algn="r"/>
            <a:r>
              <a:rPr lang="ru-RU" sz="1200" dirty="0" smtClean="0">
                <a:solidFill>
                  <a:prstClr val="black"/>
                </a:solidFill>
              </a:rPr>
              <a:t>1100%</a:t>
            </a:r>
          </a:p>
          <a:p>
            <a:pPr algn="r"/>
            <a:r>
              <a:rPr lang="ru-RU" sz="1200" dirty="0" smtClean="0">
                <a:solidFill>
                  <a:prstClr val="black"/>
                </a:solidFill>
              </a:rPr>
              <a:t>1000%</a:t>
            </a:r>
          </a:p>
          <a:p>
            <a:pPr algn="r"/>
            <a:r>
              <a:rPr lang="ru-RU" sz="1200" dirty="0" smtClean="0">
                <a:solidFill>
                  <a:prstClr val="black"/>
                </a:solidFill>
              </a:rPr>
              <a:t>900%</a:t>
            </a:r>
          </a:p>
          <a:p>
            <a:pPr algn="r"/>
            <a:r>
              <a:rPr lang="ru-RU" sz="1200" dirty="0" smtClean="0">
                <a:solidFill>
                  <a:prstClr val="black"/>
                </a:solidFill>
              </a:rPr>
              <a:t>800%</a:t>
            </a:r>
          </a:p>
          <a:p>
            <a:pPr algn="r"/>
            <a:r>
              <a:rPr lang="ru-RU" sz="1200" dirty="0" smtClean="0">
                <a:solidFill>
                  <a:prstClr val="black"/>
                </a:solidFill>
              </a:rPr>
              <a:t>700%</a:t>
            </a:r>
          </a:p>
          <a:p>
            <a:pPr algn="r"/>
            <a:r>
              <a:rPr lang="ru-RU" sz="1200" dirty="0" smtClean="0">
                <a:solidFill>
                  <a:prstClr val="black"/>
                </a:solidFill>
              </a:rPr>
              <a:t>600%</a:t>
            </a:r>
          </a:p>
          <a:p>
            <a:pPr algn="r"/>
            <a:r>
              <a:rPr lang="ru-RU" sz="1200" dirty="0" smtClean="0">
                <a:solidFill>
                  <a:prstClr val="black"/>
                </a:solidFill>
              </a:rPr>
              <a:t>500%</a:t>
            </a:r>
          </a:p>
          <a:p>
            <a:pPr algn="r"/>
            <a:r>
              <a:rPr lang="ru-RU" sz="1200" dirty="0" smtClean="0">
                <a:solidFill>
                  <a:prstClr val="black"/>
                </a:solidFill>
              </a:rPr>
              <a:t>400%</a:t>
            </a:r>
          </a:p>
          <a:p>
            <a:pPr algn="r"/>
            <a:r>
              <a:rPr lang="ru-RU" sz="1200" dirty="0" smtClean="0">
                <a:solidFill>
                  <a:prstClr val="black"/>
                </a:solidFill>
              </a:rPr>
              <a:t>300%</a:t>
            </a:r>
          </a:p>
          <a:p>
            <a:pPr algn="r"/>
            <a:r>
              <a:rPr lang="ru-RU" sz="1200" dirty="0" smtClean="0">
                <a:solidFill>
                  <a:prstClr val="black"/>
                </a:solidFill>
              </a:rPr>
              <a:t>200%</a:t>
            </a:r>
          </a:p>
          <a:p>
            <a:pPr algn="r"/>
            <a:r>
              <a:rPr lang="ru-RU" sz="1200" dirty="0" smtClean="0">
                <a:solidFill>
                  <a:prstClr val="black"/>
                </a:solidFill>
              </a:rPr>
              <a:t>100%</a:t>
            </a:r>
          </a:p>
        </p:txBody>
      </p:sp>
      <p:pic>
        <p:nvPicPr>
          <p:cNvPr id="37" name="Picture 2" descr="C:\Users\User1\Pictures\слайд 7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97" y="1355728"/>
            <a:ext cx="2680233" cy="18887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Прямая соединительная линия 38"/>
          <p:cNvCxnSpPr/>
          <p:nvPr/>
        </p:nvCxnSpPr>
        <p:spPr>
          <a:xfrm>
            <a:off x="1003852" y="5851334"/>
            <a:ext cx="0" cy="21602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1460443" y="5785513"/>
            <a:ext cx="0" cy="24208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907704" y="5738352"/>
            <a:ext cx="0" cy="32900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2369569" y="5640279"/>
            <a:ext cx="0" cy="42707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2823930" y="5512389"/>
            <a:ext cx="0" cy="54503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3275856" y="5327400"/>
            <a:ext cx="0" cy="73995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4192082" y="4859519"/>
            <a:ext cx="0" cy="11979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4653947" y="4444020"/>
            <a:ext cx="0" cy="161339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H="1">
            <a:off x="5105873" y="4709145"/>
            <a:ext cx="17445" cy="134827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>
            <a:off x="5570173" y="4444020"/>
            <a:ext cx="9941" cy="162333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H="1">
            <a:off x="6012160" y="2575889"/>
            <a:ext cx="22315" cy="348153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6486399" y="2224429"/>
            <a:ext cx="0" cy="384292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6948264" y="1468785"/>
            <a:ext cx="0" cy="458863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710582" y="6087372"/>
            <a:ext cx="606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</a:rPr>
              <a:t>2000г.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177916" y="6082698"/>
            <a:ext cx="606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</a:rPr>
              <a:t>2001г.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644651" y="6087372"/>
            <a:ext cx="606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</a:rPr>
              <a:t>2002г.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376260" y="6079906"/>
            <a:ext cx="606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</a:rPr>
              <a:t>2008г.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928830" y="6081858"/>
            <a:ext cx="606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</a:rPr>
              <a:t>2007г.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464530" y="6079906"/>
            <a:ext cx="606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</a:rPr>
              <a:t>2006г.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010169" y="6084195"/>
            <a:ext cx="606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</a:rPr>
              <a:t>2005г.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563312" y="6079906"/>
            <a:ext cx="606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</a:rPr>
              <a:t>2004г.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117505" y="6079906"/>
            <a:ext cx="606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</a:rPr>
              <a:t>2003г.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652362" y="6082970"/>
            <a:ext cx="606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</a:rPr>
              <a:t>2013г.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206568" y="6084195"/>
            <a:ext cx="606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</a:rPr>
              <a:t>2012г.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731266" y="6079101"/>
            <a:ext cx="606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</a:rPr>
              <a:t>2011г.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276905" y="6082414"/>
            <a:ext cx="606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</a:rPr>
              <a:t>2010г.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820109" y="6081858"/>
            <a:ext cx="606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</a:rPr>
              <a:t>2009г.</a:t>
            </a:r>
            <a:endParaRPr lang="ru-RU" sz="1200" dirty="0">
              <a:solidFill>
                <a:prstClr val="black"/>
              </a:solidFill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7338292" y="2988059"/>
            <a:ext cx="409564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7742787" y="2768704"/>
            <a:ext cx="1331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</a:rPr>
              <a:t>с</a:t>
            </a:r>
            <a:r>
              <a:rPr lang="ru-RU" sz="1200" dirty="0" smtClean="0">
                <a:solidFill>
                  <a:prstClr val="black"/>
                </a:solidFill>
              </a:rPr>
              <a:t>редняя з/</a:t>
            </a:r>
            <a:r>
              <a:rPr lang="ru-RU" sz="1200" dirty="0" err="1" smtClean="0">
                <a:solidFill>
                  <a:prstClr val="black"/>
                </a:solidFill>
              </a:rPr>
              <a:t>пл</a:t>
            </a:r>
            <a:r>
              <a:rPr lang="ru-RU" sz="1200" dirty="0" smtClean="0">
                <a:solidFill>
                  <a:prstClr val="black"/>
                </a:solidFill>
              </a:rPr>
              <a:t> госслужащих </a:t>
            </a:r>
          </a:p>
        </p:txBody>
      </p:sp>
      <p:cxnSp>
        <p:nvCxnSpPr>
          <p:cNvPr id="86" name="Прямая соединительная линия 85"/>
          <p:cNvCxnSpPr/>
          <p:nvPr/>
        </p:nvCxnSpPr>
        <p:spPr>
          <a:xfrm>
            <a:off x="7338292" y="3413296"/>
            <a:ext cx="40956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7742787" y="3193941"/>
            <a:ext cx="1331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</a:rPr>
              <a:t>с</a:t>
            </a:r>
            <a:r>
              <a:rPr lang="ru-RU" sz="1200" dirty="0" smtClean="0">
                <a:solidFill>
                  <a:prstClr val="black"/>
                </a:solidFill>
              </a:rPr>
              <a:t>редняя з/</a:t>
            </a:r>
            <a:r>
              <a:rPr lang="ru-RU" sz="1200" dirty="0" err="1" smtClean="0">
                <a:solidFill>
                  <a:prstClr val="black"/>
                </a:solidFill>
              </a:rPr>
              <a:t>пл</a:t>
            </a:r>
            <a:r>
              <a:rPr lang="ru-RU" sz="1200" dirty="0" smtClean="0">
                <a:solidFill>
                  <a:prstClr val="black"/>
                </a:solidFill>
              </a:rPr>
              <a:t> </a:t>
            </a:r>
          </a:p>
          <a:p>
            <a:r>
              <a:rPr lang="ru-RU" sz="1200" dirty="0" smtClean="0">
                <a:solidFill>
                  <a:prstClr val="black"/>
                </a:solidFill>
              </a:rPr>
              <a:t>по экономике РФ</a:t>
            </a:r>
          </a:p>
        </p:txBody>
      </p:sp>
      <p:cxnSp>
        <p:nvCxnSpPr>
          <p:cNvPr id="88" name="Прямая соединительная линия 87"/>
          <p:cNvCxnSpPr/>
          <p:nvPr/>
        </p:nvCxnSpPr>
        <p:spPr>
          <a:xfrm>
            <a:off x="7338292" y="3840458"/>
            <a:ext cx="409564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7742787" y="3711767"/>
            <a:ext cx="1331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</a:rPr>
              <a:t>ВВП РФ</a:t>
            </a:r>
          </a:p>
        </p:txBody>
      </p:sp>
      <p:cxnSp>
        <p:nvCxnSpPr>
          <p:cNvPr id="90" name="Прямая соединительная линия 89"/>
          <p:cNvCxnSpPr/>
          <p:nvPr/>
        </p:nvCxnSpPr>
        <p:spPr>
          <a:xfrm>
            <a:off x="7348231" y="4247877"/>
            <a:ext cx="409564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7742787" y="4028522"/>
            <a:ext cx="1331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</a:rPr>
              <a:t>объемы промышленного производства </a:t>
            </a:r>
          </a:p>
          <a:p>
            <a:r>
              <a:rPr lang="ru-RU" sz="1200" dirty="0" smtClean="0">
                <a:solidFill>
                  <a:prstClr val="black"/>
                </a:solidFill>
              </a:rPr>
              <a:t>(в % к 2002г.)</a:t>
            </a:r>
          </a:p>
        </p:txBody>
      </p:sp>
      <p:pic>
        <p:nvPicPr>
          <p:cNvPr id="92" name="Рисунок 9" descr="Logo-site_crop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8" y="18691"/>
            <a:ext cx="504055" cy="45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Text Box 2"/>
          <p:cNvSpPr txBox="1">
            <a:spLocks noChangeArrowheads="1"/>
          </p:cNvSpPr>
          <p:nvPr/>
        </p:nvSpPr>
        <p:spPr bwMode="auto">
          <a:xfrm>
            <a:off x="458644" y="9298"/>
            <a:ext cx="2059457" cy="53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Институт нового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индустриального развития 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(ИНИР)</a:t>
            </a:r>
            <a:endParaRPr lang="ru-RU" sz="12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248642" y="-6705"/>
            <a:ext cx="1895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prstClr val="black"/>
                </a:solidFill>
              </a:rPr>
              <a:t>Слайд 7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07505" y="490332"/>
            <a:ext cx="8928991" cy="7571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prstClr val="black"/>
                </a:solidFill>
              </a:rPr>
              <a:t>Динамика ВВП, объемов промышленного производства </a:t>
            </a:r>
          </a:p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prstClr val="black"/>
                </a:solidFill>
              </a:rPr>
              <a:t>и средней з/</a:t>
            </a:r>
            <a:r>
              <a:rPr lang="ru-RU" sz="2400" b="1" dirty="0" err="1" smtClean="0">
                <a:solidFill>
                  <a:prstClr val="black"/>
                </a:solidFill>
              </a:rPr>
              <a:t>пл</a:t>
            </a:r>
            <a:endParaRPr lang="ru-RU" sz="2400" b="1" dirty="0">
              <a:solidFill>
                <a:prstClr val="black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739164" y="5141193"/>
            <a:ext cx="0" cy="92616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1003853" y="3254008"/>
            <a:ext cx="3978825" cy="2609053"/>
          </a:xfrm>
          <a:prstGeom prst="line">
            <a:avLst/>
          </a:prstGeom>
          <a:ln w="25400">
            <a:solidFill>
              <a:srgbClr val="7030A0"/>
            </a:solidFill>
            <a:headEnd type="none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6486399" y="1468785"/>
            <a:ext cx="457200" cy="755644"/>
          </a:xfrm>
          <a:prstGeom prst="line">
            <a:avLst/>
          </a:prstGeom>
          <a:ln w="25400">
            <a:solidFill>
              <a:srgbClr val="7030A0"/>
            </a:solidFill>
            <a:prstDash val="lgDash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4982678" y="2575890"/>
            <a:ext cx="1051797" cy="678118"/>
          </a:xfrm>
          <a:prstGeom prst="line">
            <a:avLst/>
          </a:prstGeom>
          <a:ln w="25400">
            <a:solidFill>
              <a:srgbClr val="7030A0"/>
            </a:solidFill>
            <a:prstDash val="lgDash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68798" y="6453336"/>
            <a:ext cx="35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Источник: Росстат, МЭР РФ, ИНИР.</a:t>
            </a:r>
            <a:endParaRPr lang="ru-RU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949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9" descr="Logo-site_crop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8" y="18691"/>
            <a:ext cx="504055" cy="45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8644" y="9298"/>
            <a:ext cx="2059457" cy="53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Институт нового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индустриального развития 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(ИНИР)</a:t>
            </a:r>
            <a:endParaRPr lang="ru-RU" sz="12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49999" y="548548"/>
            <a:ext cx="8496944" cy="720212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2400" b="1" dirty="0" smtClean="0"/>
              <a:t>Сравнение доходов сотрудников </a:t>
            </a:r>
            <a:br>
              <a:rPr lang="ru-RU" sz="2400" b="1" dirty="0" smtClean="0"/>
            </a:br>
            <a:r>
              <a:rPr lang="ru-RU" sz="2400" b="1" dirty="0" smtClean="0"/>
              <a:t>финансового и промышленного секторов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9999" y="1370585"/>
            <a:ext cx="8498465" cy="32403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700" b="1" dirty="0" smtClean="0">
                <a:solidFill>
                  <a:srgbClr val="FF0000"/>
                </a:solidFill>
              </a:rPr>
              <a:t>2011 год</a:t>
            </a:r>
          </a:p>
          <a:p>
            <a:r>
              <a:rPr lang="ru-RU" sz="1700" dirty="0" smtClean="0">
                <a:solidFill>
                  <a:prstClr val="black"/>
                </a:solidFill>
              </a:rPr>
              <a:t>Средняя заработная плата, РФ – 23.0 </a:t>
            </a:r>
            <a:r>
              <a:rPr lang="ru-RU" sz="1700" dirty="0" err="1" smtClean="0">
                <a:solidFill>
                  <a:prstClr val="black"/>
                </a:solidFill>
              </a:rPr>
              <a:t>тыс.руб</a:t>
            </a:r>
            <a:r>
              <a:rPr lang="ru-RU" sz="1700" dirty="0" smtClean="0">
                <a:solidFill>
                  <a:prstClr val="black"/>
                </a:solidFill>
              </a:rPr>
              <a:t>.</a:t>
            </a:r>
          </a:p>
          <a:p>
            <a:r>
              <a:rPr lang="ru-RU" sz="1700" dirty="0" smtClean="0">
                <a:solidFill>
                  <a:prstClr val="black"/>
                </a:solidFill>
              </a:rPr>
              <a:t>Средняя з/</a:t>
            </a:r>
            <a:r>
              <a:rPr lang="ru-RU" sz="1700" dirty="0" err="1" smtClean="0">
                <a:solidFill>
                  <a:prstClr val="black"/>
                </a:solidFill>
              </a:rPr>
              <a:t>пл</a:t>
            </a:r>
            <a:r>
              <a:rPr lang="ru-RU" sz="1700" dirty="0" smtClean="0">
                <a:solidFill>
                  <a:prstClr val="black"/>
                </a:solidFill>
              </a:rPr>
              <a:t> в промышленности, РФ – 28,4 </a:t>
            </a:r>
            <a:r>
              <a:rPr lang="ru-RU" sz="1700" dirty="0" err="1" smtClean="0">
                <a:solidFill>
                  <a:prstClr val="black"/>
                </a:solidFill>
              </a:rPr>
              <a:t>тыс.руб</a:t>
            </a:r>
            <a:r>
              <a:rPr lang="ru-RU" sz="1700" dirty="0" smtClean="0">
                <a:solidFill>
                  <a:prstClr val="black"/>
                </a:solidFill>
              </a:rPr>
              <a:t>.</a:t>
            </a:r>
          </a:p>
          <a:p>
            <a:r>
              <a:rPr lang="ru-RU" sz="1700" dirty="0" smtClean="0">
                <a:solidFill>
                  <a:prstClr val="black"/>
                </a:solidFill>
              </a:rPr>
              <a:t>Средний доход в банковском секторе РФ – 57.0 </a:t>
            </a:r>
            <a:r>
              <a:rPr lang="ru-RU" sz="1700" dirty="0" err="1" smtClean="0">
                <a:solidFill>
                  <a:prstClr val="black"/>
                </a:solidFill>
              </a:rPr>
              <a:t>тыс.руб</a:t>
            </a:r>
            <a:r>
              <a:rPr lang="ru-RU" sz="1700" dirty="0" smtClean="0">
                <a:solidFill>
                  <a:prstClr val="black"/>
                </a:solidFill>
              </a:rPr>
              <a:t>.</a:t>
            </a:r>
          </a:p>
          <a:p>
            <a:r>
              <a:rPr lang="ru-RU" sz="1700" dirty="0" smtClean="0">
                <a:solidFill>
                  <a:prstClr val="black"/>
                </a:solidFill>
              </a:rPr>
              <a:t>В </a:t>
            </a:r>
            <a:r>
              <a:rPr lang="ru-RU" sz="1700" dirty="0" err="1" smtClean="0">
                <a:solidFill>
                  <a:prstClr val="black"/>
                </a:solidFill>
              </a:rPr>
              <a:t>т.ч</a:t>
            </a:r>
            <a:r>
              <a:rPr lang="ru-RU" sz="1700" dirty="0" smtClean="0">
                <a:solidFill>
                  <a:prstClr val="black"/>
                </a:solidFill>
              </a:rPr>
              <a:t>. – </a:t>
            </a:r>
          </a:p>
          <a:p>
            <a:r>
              <a:rPr lang="ru-RU" sz="1700" dirty="0">
                <a:solidFill>
                  <a:prstClr val="black"/>
                </a:solidFill>
              </a:rPr>
              <a:t> </a:t>
            </a:r>
            <a:r>
              <a:rPr lang="ru-RU" sz="1700" dirty="0" smtClean="0">
                <a:solidFill>
                  <a:prstClr val="black"/>
                </a:solidFill>
              </a:rPr>
              <a:t>         средний доход сотрудников: «Газпромбанка»  - 156,4 </a:t>
            </a:r>
            <a:r>
              <a:rPr lang="ru-RU" sz="1700" dirty="0" err="1" smtClean="0">
                <a:solidFill>
                  <a:prstClr val="black"/>
                </a:solidFill>
              </a:rPr>
              <a:t>тыс.руб</a:t>
            </a:r>
            <a:r>
              <a:rPr lang="ru-RU" sz="1700" dirty="0" smtClean="0">
                <a:solidFill>
                  <a:prstClr val="black"/>
                </a:solidFill>
              </a:rPr>
              <a:t>.</a:t>
            </a:r>
          </a:p>
          <a:p>
            <a:r>
              <a:rPr lang="ru-RU" sz="1700" dirty="0">
                <a:solidFill>
                  <a:prstClr val="black"/>
                </a:solidFill>
              </a:rPr>
              <a:t> </a:t>
            </a:r>
            <a:r>
              <a:rPr lang="ru-RU" sz="1700" dirty="0" smtClean="0">
                <a:solidFill>
                  <a:prstClr val="black"/>
                </a:solidFill>
              </a:rPr>
              <a:t>                                                                «ВТБ» – 102,2 </a:t>
            </a:r>
            <a:r>
              <a:rPr lang="ru-RU" sz="1700" dirty="0" err="1" smtClean="0">
                <a:solidFill>
                  <a:prstClr val="black"/>
                </a:solidFill>
              </a:rPr>
              <a:t>тыс.руб</a:t>
            </a:r>
            <a:r>
              <a:rPr lang="ru-RU" sz="1700" dirty="0" smtClean="0">
                <a:solidFill>
                  <a:prstClr val="black"/>
                </a:solidFill>
              </a:rPr>
              <a:t>. </a:t>
            </a:r>
          </a:p>
          <a:p>
            <a:r>
              <a:rPr lang="ru-RU" sz="1700" dirty="0" err="1" smtClean="0">
                <a:solidFill>
                  <a:prstClr val="black"/>
                </a:solidFill>
              </a:rPr>
              <a:t>Справочно</a:t>
            </a:r>
            <a:r>
              <a:rPr lang="ru-RU" sz="1700" dirty="0" smtClean="0">
                <a:solidFill>
                  <a:prstClr val="black"/>
                </a:solidFill>
              </a:rPr>
              <a:t> – доходы топ-менеджмента:</a:t>
            </a:r>
          </a:p>
          <a:p>
            <a:r>
              <a:rPr lang="ru-RU" sz="1700" dirty="0">
                <a:solidFill>
                  <a:prstClr val="black"/>
                </a:solidFill>
              </a:rPr>
              <a:t> </a:t>
            </a:r>
            <a:r>
              <a:rPr lang="ru-RU" sz="1700" dirty="0" smtClean="0">
                <a:solidFill>
                  <a:prstClr val="black"/>
                </a:solidFill>
              </a:rPr>
              <a:t>                        = член правления</a:t>
            </a:r>
          </a:p>
          <a:p>
            <a:r>
              <a:rPr lang="ru-RU" sz="1700" dirty="0">
                <a:solidFill>
                  <a:prstClr val="black"/>
                </a:solidFill>
              </a:rPr>
              <a:t>	</a:t>
            </a:r>
            <a:r>
              <a:rPr lang="ru-RU" sz="1700" dirty="0" smtClean="0">
                <a:solidFill>
                  <a:prstClr val="black"/>
                </a:solidFill>
              </a:rPr>
              <a:t>	Газпромбанк – 137,67 </a:t>
            </a:r>
            <a:r>
              <a:rPr lang="ru-RU" sz="1700" dirty="0" err="1" smtClean="0">
                <a:solidFill>
                  <a:prstClr val="black"/>
                </a:solidFill>
              </a:rPr>
              <a:t>млн.руб</a:t>
            </a:r>
            <a:r>
              <a:rPr lang="ru-RU" sz="1700" dirty="0" smtClean="0">
                <a:solidFill>
                  <a:prstClr val="black"/>
                </a:solidFill>
              </a:rPr>
              <a:t>. (в год).</a:t>
            </a:r>
            <a:endParaRPr lang="ru-RU" sz="1700" dirty="0">
              <a:solidFill>
                <a:prstClr val="black"/>
              </a:solidFill>
            </a:endParaRPr>
          </a:p>
          <a:p>
            <a:r>
              <a:rPr lang="ru-RU" sz="1700" dirty="0" smtClean="0">
                <a:solidFill>
                  <a:prstClr val="black"/>
                </a:solidFill>
              </a:rPr>
              <a:t>		ВТБ – 97,12 </a:t>
            </a:r>
            <a:r>
              <a:rPr lang="ru-RU" sz="1700" dirty="0" err="1" smtClean="0">
                <a:solidFill>
                  <a:prstClr val="black"/>
                </a:solidFill>
              </a:rPr>
              <a:t>млн.руб</a:t>
            </a:r>
            <a:r>
              <a:rPr lang="ru-RU" sz="1700" dirty="0" smtClean="0">
                <a:solidFill>
                  <a:prstClr val="black"/>
                </a:solidFill>
              </a:rPr>
              <a:t>. (в год).</a:t>
            </a:r>
          </a:p>
          <a:p>
            <a:r>
              <a:rPr lang="ru-RU" sz="1700" dirty="0">
                <a:solidFill>
                  <a:prstClr val="black"/>
                </a:solidFill>
              </a:rPr>
              <a:t>	</a:t>
            </a:r>
            <a:r>
              <a:rPr lang="ru-RU" sz="1700" dirty="0" smtClean="0">
                <a:solidFill>
                  <a:prstClr val="black"/>
                </a:solidFill>
              </a:rPr>
              <a:t>	</a:t>
            </a:r>
            <a:r>
              <a:rPr lang="ru-RU" sz="1700" dirty="0" err="1" smtClean="0">
                <a:solidFill>
                  <a:prstClr val="black"/>
                </a:solidFill>
              </a:rPr>
              <a:t>Альфа-банк</a:t>
            </a:r>
            <a:r>
              <a:rPr lang="ru-RU" sz="1700" dirty="0" smtClean="0">
                <a:solidFill>
                  <a:prstClr val="black"/>
                </a:solidFill>
              </a:rPr>
              <a:t> – 12-14 </a:t>
            </a:r>
            <a:r>
              <a:rPr lang="ru-RU" sz="1700" dirty="0" err="1" smtClean="0">
                <a:solidFill>
                  <a:prstClr val="black"/>
                </a:solidFill>
              </a:rPr>
              <a:t>млн.руб</a:t>
            </a:r>
            <a:r>
              <a:rPr lang="ru-RU" sz="1700" dirty="0" smtClean="0">
                <a:solidFill>
                  <a:prstClr val="black"/>
                </a:solidFill>
              </a:rPr>
              <a:t>. (в год).</a:t>
            </a:r>
            <a:endParaRPr lang="ru-RU" sz="17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9999" y="4745022"/>
            <a:ext cx="8498465" cy="15121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F0000"/>
                </a:solidFill>
              </a:rPr>
              <a:t>2013 </a:t>
            </a:r>
            <a:r>
              <a:rPr lang="ru-RU" b="1" dirty="0">
                <a:solidFill>
                  <a:srgbClr val="FF0000"/>
                </a:solidFill>
              </a:rPr>
              <a:t>год</a:t>
            </a:r>
          </a:p>
          <a:p>
            <a:r>
              <a:rPr lang="ru-RU" dirty="0">
                <a:solidFill>
                  <a:prstClr val="black"/>
                </a:solidFill>
              </a:rPr>
              <a:t>Средняя заработная плата, РФ – </a:t>
            </a:r>
            <a:r>
              <a:rPr lang="ru-RU" dirty="0" smtClean="0">
                <a:solidFill>
                  <a:prstClr val="black"/>
                </a:solidFill>
              </a:rPr>
              <a:t>30.0 </a:t>
            </a:r>
            <a:r>
              <a:rPr lang="ru-RU" dirty="0" err="1">
                <a:solidFill>
                  <a:prstClr val="black"/>
                </a:solidFill>
              </a:rPr>
              <a:t>тыс.руб</a:t>
            </a:r>
            <a:r>
              <a:rPr lang="ru-RU" dirty="0" smtClean="0">
                <a:solidFill>
                  <a:prstClr val="black"/>
                </a:solidFill>
              </a:rPr>
              <a:t>. (в </a:t>
            </a:r>
            <a:r>
              <a:rPr lang="ru-RU" dirty="0" err="1" smtClean="0">
                <a:solidFill>
                  <a:prstClr val="black"/>
                </a:solidFill>
              </a:rPr>
              <a:t>т.ч</a:t>
            </a:r>
            <a:r>
              <a:rPr lang="ru-RU" dirty="0" smtClean="0">
                <a:solidFill>
                  <a:prstClr val="black"/>
                </a:solidFill>
              </a:rPr>
              <a:t>. Декабрь 2013г. – 39,4 </a:t>
            </a:r>
            <a:r>
              <a:rPr lang="ru-RU" dirty="0" err="1" smtClean="0">
                <a:solidFill>
                  <a:prstClr val="black"/>
                </a:solidFill>
              </a:rPr>
              <a:t>тыс.руб</a:t>
            </a:r>
            <a:r>
              <a:rPr lang="ru-RU" dirty="0" smtClean="0">
                <a:solidFill>
                  <a:prstClr val="black"/>
                </a:solidFill>
              </a:rPr>
              <a:t>.)</a:t>
            </a:r>
            <a:endParaRPr lang="ru-RU" dirty="0">
              <a:solidFill>
                <a:prstClr val="black"/>
              </a:solidFill>
            </a:endParaRPr>
          </a:p>
          <a:p>
            <a:r>
              <a:rPr lang="ru-RU" dirty="0">
                <a:solidFill>
                  <a:prstClr val="black"/>
                </a:solidFill>
              </a:rPr>
              <a:t>Средняя з/</a:t>
            </a:r>
            <a:r>
              <a:rPr lang="ru-RU" dirty="0" err="1">
                <a:solidFill>
                  <a:prstClr val="black"/>
                </a:solidFill>
              </a:rPr>
              <a:t>пл</a:t>
            </a:r>
            <a:r>
              <a:rPr lang="ru-RU" dirty="0">
                <a:solidFill>
                  <a:prstClr val="black"/>
                </a:solidFill>
              </a:rPr>
              <a:t> в промышленности, РФ – </a:t>
            </a:r>
            <a:r>
              <a:rPr lang="ru-RU" dirty="0" smtClean="0">
                <a:solidFill>
                  <a:prstClr val="black"/>
                </a:solidFill>
              </a:rPr>
              <a:t>27,4 </a:t>
            </a:r>
            <a:r>
              <a:rPr lang="ru-RU" dirty="0" err="1">
                <a:solidFill>
                  <a:prstClr val="black"/>
                </a:solidFill>
              </a:rPr>
              <a:t>тыс.руб</a:t>
            </a:r>
            <a:r>
              <a:rPr lang="ru-RU" dirty="0">
                <a:solidFill>
                  <a:prstClr val="black"/>
                </a:solidFill>
              </a:rPr>
              <a:t>.</a:t>
            </a:r>
          </a:p>
          <a:p>
            <a:r>
              <a:rPr lang="ru-RU" dirty="0">
                <a:solidFill>
                  <a:prstClr val="black"/>
                </a:solidFill>
              </a:rPr>
              <a:t>Средний доход в банковском </a:t>
            </a:r>
            <a:r>
              <a:rPr lang="ru-RU" dirty="0" smtClean="0">
                <a:solidFill>
                  <a:prstClr val="black"/>
                </a:solidFill>
              </a:rPr>
              <a:t>секторе: «Газпромбанк»  </a:t>
            </a:r>
            <a:r>
              <a:rPr lang="ru-RU" dirty="0">
                <a:solidFill>
                  <a:prstClr val="black"/>
                </a:solidFill>
              </a:rPr>
              <a:t>– </a:t>
            </a:r>
            <a:r>
              <a:rPr lang="ru-RU" dirty="0" smtClean="0">
                <a:solidFill>
                  <a:prstClr val="black"/>
                </a:solidFill>
              </a:rPr>
              <a:t>375,4 </a:t>
            </a:r>
            <a:r>
              <a:rPr lang="ru-RU" dirty="0" err="1" smtClean="0">
                <a:solidFill>
                  <a:prstClr val="black"/>
                </a:solidFill>
              </a:rPr>
              <a:t>тыс.руб</a:t>
            </a:r>
            <a:r>
              <a:rPr lang="ru-RU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43792" y="9298"/>
            <a:ext cx="1895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prstClr val="black"/>
                </a:solidFill>
              </a:rPr>
              <a:t>Слайд 8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8798" y="6453336"/>
            <a:ext cx="44192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Источник: ЦБ РФ, отчетность банков, Росстат.</a:t>
            </a:r>
            <a:endParaRPr lang="ru-RU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06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5" y="404664"/>
            <a:ext cx="7775343" cy="615696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ru-RU" sz="2100" b="1" dirty="0" smtClean="0"/>
              <a:t>                Сокращение </a:t>
            </a:r>
            <a:r>
              <a:rPr lang="ru-RU" sz="2100" b="1" dirty="0"/>
              <a:t>промышленно-производственного </a:t>
            </a:r>
            <a:r>
              <a:rPr lang="ru-RU" sz="2100" b="1" dirty="0" smtClean="0"/>
              <a:t/>
            </a:r>
            <a:br>
              <a:rPr lang="ru-RU" sz="2100" b="1" dirty="0" smtClean="0"/>
            </a:br>
            <a:r>
              <a:rPr lang="ru-RU" sz="2100" b="1" dirty="0"/>
              <a:t> </a:t>
            </a:r>
            <a:r>
              <a:rPr lang="ru-RU" sz="2100" b="1" dirty="0" smtClean="0"/>
              <a:t>        персонала </a:t>
            </a:r>
            <a:r>
              <a:rPr lang="ru-RU" sz="2100" b="1" dirty="0"/>
              <a:t>(</a:t>
            </a:r>
            <a:r>
              <a:rPr lang="ru-RU" sz="2100" b="1" dirty="0" smtClean="0"/>
              <a:t>ППП) в </a:t>
            </a:r>
            <a:r>
              <a:rPr lang="ru-RU" sz="2100" b="1" dirty="0"/>
              <a:t>промышленности и машиностроении</a:t>
            </a:r>
            <a:endParaRPr lang="ru-RU" sz="21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60260216"/>
              </p:ext>
            </p:extLst>
          </p:nvPr>
        </p:nvGraphicFramePr>
        <p:xfrm>
          <a:off x="458644" y="1052736"/>
          <a:ext cx="8395702" cy="549419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093347"/>
                <a:gridCol w="754824"/>
                <a:gridCol w="754824"/>
                <a:gridCol w="754824"/>
                <a:gridCol w="1037883"/>
              </a:tblGrid>
              <a:tr h="1025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Вид деятельности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1990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1995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2004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Снижение числен-</a:t>
                      </a:r>
                      <a:r>
                        <a:rPr lang="ru-RU" sz="1500" dirty="0" err="1">
                          <a:effectLst/>
                        </a:rPr>
                        <a:t>ности</a:t>
                      </a:r>
                      <a:r>
                        <a:rPr lang="ru-RU" sz="1500" dirty="0">
                          <a:effectLst/>
                        </a:rPr>
                        <a:t> ППП, раз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575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Вся промышленность, млн чел.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21,0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effectLst/>
                        </a:rPr>
                        <a:t>16,0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effectLst/>
                        </a:rPr>
                        <a:t>11,9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1,8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75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Машиностроение, млн чел.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8,0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effectLst/>
                        </a:rPr>
                        <a:t>4,9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effectLst/>
                        </a:rPr>
                        <a:t>3,2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2,5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75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В том числе по видам машиностроения, тыс. чел.: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75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дизелестроение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effectLst/>
                        </a:rPr>
                        <a:t>68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3,2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75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solidFill>
                            <a:schemeClr val="tx1"/>
                          </a:solidFill>
                          <a:effectLst/>
                        </a:rPr>
                        <a:t>горношахтное</a:t>
                      </a: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 и горнорудное машиностроение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effectLst/>
                        </a:rPr>
                        <a:t>75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49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2,4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75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подъемно-транспортное                    »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86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70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>
                          <a:solidFill>
                            <a:schemeClr val="tx1"/>
                          </a:solidFill>
                          <a:effectLst/>
                        </a:rPr>
                        <a:t>2,2</a:t>
                      </a:r>
                      <a:endParaRPr lang="ru-RU" sz="15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75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железнодорожное                              »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153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114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effectLst/>
                        </a:rPr>
                        <a:t>85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1,8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75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электротехническая промышленность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545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346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effectLst/>
                        </a:rPr>
                        <a:t>252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2,2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75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effectLst/>
                        </a:rPr>
                        <a:t>химическое и нефтяное машиностроение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280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191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241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1,2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4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станкостроительная и инструментальная промышленность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279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169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88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3,2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75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effectLst/>
                        </a:rPr>
                        <a:t>приборостроение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effectLst/>
                        </a:rPr>
                        <a:t>748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388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170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4,4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75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effectLst/>
                        </a:rPr>
                        <a:t>автомобильная промышленность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814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effectLst/>
                        </a:rPr>
                        <a:t>706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566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1,4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75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effectLst/>
                        </a:rPr>
                        <a:t>подшипниковая            »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effectLst/>
                        </a:rPr>
                        <a:t>113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effectLst/>
                        </a:rPr>
                        <a:t>75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47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2,4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75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effectLst/>
                        </a:rPr>
                        <a:t>тракторное и сельскохозяйственное машиностроение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effectLst/>
                        </a:rPr>
                        <a:t>512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effectLst/>
                        </a:rPr>
                        <a:t>280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86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6,0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75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effectLst/>
                        </a:rPr>
                        <a:t>строительно-дорожное и коммунальное          »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effectLst/>
                        </a:rPr>
                        <a:t>163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effectLst/>
                        </a:rPr>
                        <a:t>105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87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1,9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15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машиностроение для легкой и пищевой промышленности и бытовых приборов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198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139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73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2,7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9" descr="Logo-site_crop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8" y="18691"/>
            <a:ext cx="504055" cy="45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58644" y="9298"/>
            <a:ext cx="2059457" cy="53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Институт нового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индустриального развития 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dirty="0">
                <a:solidFill>
                  <a:srgbClr val="000066"/>
                </a:solidFill>
                <a:latin typeface="Calibri" pitchFamily="34" charset="0"/>
              </a:rPr>
              <a:t>(ИНИР)</a:t>
            </a:r>
            <a:endParaRPr lang="ru-RU" sz="12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48642" y="0"/>
            <a:ext cx="1895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prstClr val="black"/>
                </a:solidFill>
              </a:rPr>
              <a:t>Слайд </a:t>
            </a:r>
            <a:r>
              <a:rPr lang="ru-RU" sz="2400" b="1" dirty="0">
                <a:solidFill>
                  <a:prstClr val="black"/>
                </a:solidFill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067" y="6550223"/>
            <a:ext cx="35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Источник: ИЭ РАН, Росстат.</a:t>
            </a:r>
            <a:endParaRPr lang="ru-RU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842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</TotalTime>
  <Words>1853</Words>
  <Application>Microsoft Office PowerPoint</Application>
  <PresentationFormat>Экран (4:3)</PresentationFormat>
  <Paragraphs>472</Paragraphs>
  <Slides>33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33</vt:i4>
      </vt:variant>
    </vt:vector>
  </HeadingPairs>
  <TitlesOfParts>
    <vt:vector size="42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Российская экономическая система: будущее высокотехнологичного материального производства</vt:lpstr>
      <vt:lpstr>Слайд 2</vt:lpstr>
      <vt:lpstr>Слайд 3</vt:lpstr>
      <vt:lpstr>Слайд 4</vt:lpstr>
      <vt:lpstr>Слайд 5</vt:lpstr>
      <vt:lpstr>Слайд 6</vt:lpstr>
      <vt:lpstr>Слайд 7</vt:lpstr>
      <vt:lpstr>Сравнение доходов сотрудников  финансового и промышленного секторов</vt:lpstr>
      <vt:lpstr>                Сокращение промышленно-производственного           персонала (ППП) в промышленности и машиностроении</vt:lpstr>
      <vt:lpstr>Слайд 10</vt:lpstr>
      <vt:lpstr>Слайд 11</vt:lpstr>
      <vt:lpstr>Слайд 12</vt:lpstr>
      <vt:lpstr>Слайд 13</vt:lpstr>
      <vt:lpstr>Слайд 14</vt:lpstr>
      <vt:lpstr>Исследование российской экономической системы предполагает:</vt:lpstr>
      <vt:lpstr>Будущее российской экономики требует: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Monstr</dc:creator>
  <cp:lastModifiedBy>Zolotarev</cp:lastModifiedBy>
  <cp:revision>209</cp:revision>
  <dcterms:created xsi:type="dcterms:W3CDTF">2014-05-31T11:53:56Z</dcterms:created>
  <dcterms:modified xsi:type="dcterms:W3CDTF">2014-06-05T08:14:59Z</dcterms:modified>
</cp:coreProperties>
</file>